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A80"/>
    <a:srgbClr val="50AEC8"/>
    <a:srgbClr val="47AAC5"/>
    <a:srgbClr val="5DBDED"/>
    <a:srgbClr val="31C194"/>
    <a:srgbClr val="2AA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100000">
              <a:srgbClr val="50AEC8"/>
            </a:gs>
            <a:gs pos="0">
              <a:srgbClr val="31C1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8E0D9FD-98F4-40F8-AC19-2DEEF01DB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54" t="9088" r="5432" b="27971"/>
          <a:stretch/>
        </p:blipFill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96" y="243812"/>
            <a:ext cx="1250301" cy="4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3">
            <a:extLst>
              <a:ext uri="{FF2B5EF4-FFF2-40B4-BE49-F238E27FC236}">
                <a16:creationId xmlns:a16="http://schemas.microsoft.com/office/drawing/2014/main" xmlns="" id="{AA6F29AD-3663-4D46-9B1F-FD8471A92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/>
          <a:stretch/>
        </p:blipFill>
        <p:spPr>
          <a:xfrm>
            <a:off x="0" y="0"/>
            <a:ext cx="9213304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33950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目录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73090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96" y="243812"/>
            <a:ext cx="1250301" cy="4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>
            <a:extLst>
              <a:ext uri="{FF2B5EF4-FFF2-40B4-BE49-F238E27FC236}">
                <a16:creationId xmlns:a16="http://schemas.microsoft.com/office/drawing/2014/main" xmlns="" id="{D50B601D-E08A-422A-A166-D4B465BB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2"/>
            <a:ext cx="9159808" cy="5153402"/>
          </a:xfrm>
          <a:prstGeom prst="rect">
            <a:avLst/>
          </a:prstGeom>
        </p:spPr>
      </p:pic>
      <p:sp>
        <p:nvSpPr>
          <p:cNvPr id="9" name="任意多边形: 形状 14"/>
          <p:cNvSpPr/>
          <p:nvPr userDrawn="1"/>
        </p:nvSpPr>
        <p:spPr>
          <a:xfrm>
            <a:off x="404812" y="328954"/>
            <a:ext cx="298580" cy="298580"/>
          </a:xfrm>
          <a:custGeom>
            <a:avLst/>
            <a:gdLst>
              <a:gd name="connsiteX0" fmla="*/ 101969 w 298580"/>
              <a:gd name="connsiteY0" fmla="*/ 289975 h 298580"/>
              <a:gd name="connsiteX1" fmla="*/ 196611 w 298580"/>
              <a:gd name="connsiteY1" fmla="*/ 289975 h 298580"/>
              <a:gd name="connsiteX2" fmla="*/ 183005 w 298580"/>
              <a:gd name="connsiteY2" fmla="*/ 294757 h 298580"/>
              <a:gd name="connsiteX3" fmla="*/ 149290 w 298580"/>
              <a:gd name="connsiteY3" fmla="*/ 298580 h 298580"/>
              <a:gd name="connsiteX4" fmla="*/ 115575 w 298580"/>
              <a:gd name="connsiteY4" fmla="*/ 294757 h 298580"/>
              <a:gd name="connsiteX5" fmla="*/ 42398 w 298580"/>
              <a:gd name="connsiteY5" fmla="*/ 250771 h 298580"/>
              <a:gd name="connsiteX6" fmla="*/ 256182 w 298580"/>
              <a:gd name="connsiteY6" fmla="*/ 250771 h 298580"/>
              <a:gd name="connsiteX7" fmla="*/ 228892 w 298580"/>
              <a:gd name="connsiteY7" fmla="*/ 272184 h 298580"/>
              <a:gd name="connsiteX8" fmla="*/ 69688 w 298580"/>
              <a:gd name="connsiteY8" fmla="*/ 272184 h 298580"/>
              <a:gd name="connsiteX9" fmla="*/ 16120 w 298580"/>
              <a:gd name="connsiteY9" fmla="*/ 214633 h 298580"/>
              <a:gd name="connsiteX10" fmla="*/ 282460 w 298580"/>
              <a:gd name="connsiteY10" fmla="*/ 214633 h 298580"/>
              <a:gd name="connsiteX11" fmla="*/ 271329 w 298580"/>
              <a:gd name="connsiteY11" fmla="*/ 232980 h 298580"/>
              <a:gd name="connsiteX12" fmla="*/ 27251 w 298580"/>
              <a:gd name="connsiteY12" fmla="*/ 232980 h 298580"/>
              <a:gd name="connsiteX13" fmla="*/ 5896 w 298580"/>
              <a:gd name="connsiteY13" fmla="*/ 178494 h 298580"/>
              <a:gd name="connsiteX14" fmla="*/ 292684 w 298580"/>
              <a:gd name="connsiteY14" fmla="*/ 178494 h 298580"/>
              <a:gd name="connsiteX15" fmla="*/ 288980 w 298580"/>
              <a:gd name="connsiteY15" fmla="*/ 196842 h 298580"/>
              <a:gd name="connsiteX16" fmla="*/ 9600 w 298580"/>
              <a:gd name="connsiteY16" fmla="*/ 196842 h 298580"/>
              <a:gd name="connsiteX17" fmla="*/ 1494 w 298580"/>
              <a:gd name="connsiteY17" fmla="*/ 141888 h 298580"/>
              <a:gd name="connsiteX18" fmla="*/ 297086 w 298580"/>
              <a:gd name="connsiteY18" fmla="*/ 141888 h 298580"/>
              <a:gd name="connsiteX19" fmla="*/ 298580 w 298580"/>
              <a:gd name="connsiteY19" fmla="*/ 149290 h 298580"/>
              <a:gd name="connsiteX20" fmla="*/ 296276 w 298580"/>
              <a:gd name="connsiteY20" fmla="*/ 160703 h 298580"/>
              <a:gd name="connsiteX21" fmla="*/ 2304 w 298580"/>
              <a:gd name="connsiteY21" fmla="*/ 160703 h 298580"/>
              <a:gd name="connsiteX22" fmla="*/ 0 w 298580"/>
              <a:gd name="connsiteY22" fmla="*/ 149290 h 298580"/>
              <a:gd name="connsiteX23" fmla="*/ 8790 w 298580"/>
              <a:gd name="connsiteY23" fmla="*/ 105750 h 298580"/>
              <a:gd name="connsiteX24" fmla="*/ 289790 w 298580"/>
              <a:gd name="connsiteY24" fmla="*/ 105750 h 298580"/>
              <a:gd name="connsiteX25" fmla="*/ 293494 w 298580"/>
              <a:gd name="connsiteY25" fmla="*/ 124097 h 298580"/>
              <a:gd name="connsiteX26" fmla="*/ 5086 w 298580"/>
              <a:gd name="connsiteY26" fmla="*/ 124097 h 298580"/>
              <a:gd name="connsiteX27" fmla="*/ 26274 w 298580"/>
              <a:gd name="connsiteY27" fmla="*/ 69611 h 298580"/>
              <a:gd name="connsiteX28" fmla="*/ 272306 w 298580"/>
              <a:gd name="connsiteY28" fmla="*/ 69611 h 298580"/>
              <a:gd name="connsiteX29" fmla="*/ 284677 w 298580"/>
              <a:gd name="connsiteY29" fmla="*/ 87959 h 298580"/>
              <a:gd name="connsiteX30" fmla="*/ 13903 w 298580"/>
              <a:gd name="connsiteY30" fmla="*/ 87959 h 298580"/>
              <a:gd name="connsiteX31" fmla="*/ 58934 w 298580"/>
              <a:gd name="connsiteY31" fmla="*/ 33472 h 298580"/>
              <a:gd name="connsiteX32" fmla="*/ 239646 w 298580"/>
              <a:gd name="connsiteY32" fmla="*/ 33472 h 298580"/>
              <a:gd name="connsiteX33" fmla="*/ 254854 w 298580"/>
              <a:gd name="connsiteY33" fmla="*/ 43726 h 298580"/>
              <a:gd name="connsiteX34" fmla="*/ 260311 w 298580"/>
              <a:gd name="connsiteY34" fmla="*/ 51820 h 298580"/>
              <a:gd name="connsiteX35" fmla="*/ 38269 w 298580"/>
              <a:gd name="connsiteY35" fmla="*/ 51820 h 298580"/>
              <a:gd name="connsiteX36" fmla="*/ 43726 w 298580"/>
              <a:gd name="connsiteY36" fmla="*/ 43726 h 298580"/>
              <a:gd name="connsiteX37" fmla="*/ 149290 w 298580"/>
              <a:gd name="connsiteY37" fmla="*/ 0 h 298580"/>
              <a:gd name="connsiteX38" fmla="*/ 207401 w 298580"/>
              <a:gd name="connsiteY38" fmla="*/ 11732 h 298580"/>
              <a:gd name="connsiteX39" fmla="*/ 213258 w 298580"/>
              <a:gd name="connsiteY39" fmla="*/ 15681 h 298580"/>
              <a:gd name="connsiteX40" fmla="*/ 85322 w 298580"/>
              <a:gd name="connsiteY40" fmla="*/ 15681 h 298580"/>
              <a:gd name="connsiteX41" fmla="*/ 91179 w 298580"/>
              <a:gd name="connsiteY41" fmla="*/ 11732 h 298580"/>
              <a:gd name="connsiteX42" fmla="*/ 149290 w 298580"/>
              <a:gd name="connsiteY42" fmla="*/ 0 h 2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580" h="298580">
                <a:moveTo>
                  <a:pt x="101969" y="289975"/>
                </a:moveTo>
                <a:lnTo>
                  <a:pt x="196611" y="289975"/>
                </a:lnTo>
                <a:lnTo>
                  <a:pt x="183005" y="294757"/>
                </a:lnTo>
                <a:cubicBezTo>
                  <a:pt x="172171" y="297258"/>
                  <a:pt x="160885" y="298580"/>
                  <a:pt x="149290" y="298580"/>
                </a:cubicBezTo>
                <a:cubicBezTo>
                  <a:pt x="137695" y="298580"/>
                  <a:pt x="126409" y="297258"/>
                  <a:pt x="115575" y="294757"/>
                </a:cubicBezTo>
                <a:close/>
                <a:moveTo>
                  <a:pt x="42398" y="250771"/>
                </a:moveTo>
                <a:lnTo>
                  <a:pt x="256182" y="250771"/>
                </a:lnTo>
                <a:lnTo>
                  <a:pt x="228892" y="272184"/>
                </a:lnTo>
                <a:lnTo>
                  <a:pt x="69688" y="272184"/>
                </a:lnTo>
                <a:close/>
                <a:moveTo>
                  <a:pt x="16120" y="214633"/>
                </a:moveTo>
                <a:lnTo>
                  <a:pt x="282460" y="214633"/>
                </a:lnTo>
                <a:lnTo>
                  <a:pt x="271329" y="232980"/>
                </a:lnTo>
                <a:lnTo>
                  <a:pt x="27251" y="232980"/>
                </a:lnTo>
                <a:close/>
                <a:moveTo>
                  <a:pt x="5896" y="178494"/>
                </a:moveTo>
                <a:lnTo>
                  <a:pt x="292684" y="178494"/>
                </a:lnTo>
                <a:lnTo>
                  <a:pt x="288980" y="196842"/>
                </a:lnTo>
                <a:lnTo>
                  <a:pt x="9600" y="196842"/>
                </a:lnTo>
                <a:close/>
                <a:moveTo>
                  <a:pt x="1494" y="141888"/>
                </a:moveTo>
                <a:lnTo>
                  <a:pt x="297086" y="141888"/>
                </a:lnTo>
                <a:lnTo>
                  <a:pt x="298580" y="149290"/>
                </a:lnTo>
                <a:lnTo>
                  <a:pt x="296276" y="160703"/>
                </a:lnTo>
                <a:lnTo>
                  <a:pt x="2304" y="160703"/>
                </a:lnTo>
                <a:lnTo>
                  <a:pt x="0" y="149290"/>
                </a:lnTo>
                <a:close/>
                <a:moveTo>
                  <a:pt x="8790" y="105750"/>
                </a:moveTo>
                <a:lnTo>
                  <a:pt x="289790" y="105750"/>
                </a:lnTo>
                <a:lnTo>
                  <a:pt x="293494" y="124097"/>
                </a:lnTo>
                <a:lnTo>
                  <a:pt x="5086" y="124097"/>
                </a:lnTo>
                <a:close/>
                <a:moveTo>
                  <a:pt x="26274" y="69611"/>
                </a:moveTo>
                <a:lnTo>
                  <a:pt x="272306" y="69611"/>
                </a:lnTo>
                <a:lnTo>
                  <a:pt x="284677" y="87959"/>
                </a:lnTo>
                <a:lnTo>
                  <a:pt x="13903" y="87959"/>
                </a:lnTo>
                <a:close/>
                <a:moveTo>
                  <a:pt x="58934" y="33472"/>
                </a:moveTo>
                <a:lnTo>
                  <a:pt x="239646" y="33472"/>
                </a:lnTo>
                <a:lnTo>
                  <a:pt x="254854" y="43726"/>
                </a:lnTo>
                <a:lnTo>
                  <a:pt x="260311" y="51820"/>
                </a:lnTo>
                <a:lnTo>
                  <a:pt x="38269" y="51820"/>
                </a:lnTo>
                <a:lnTo>
                  <a:pt x="43726" y="43726"/>
                </a:lnTo>
                <a:close/>
                <a:moveTo>
                  <a:pt x="149290" y="0"/>
                </a:moveTo>
                <a:cubicBezTo>
                  <a:pt x="169903" y="0"/>
                  <a:pt x="189540" y="4177"/>
                  <a:pt x="207401" y="11732"/>
                </a:cubicBezTo>
                <a:lnTo>
                  <a:pt x="213258" y="15681"/>
                </a:lnTo>
                <a:lnTo>
                  <a:pt x="85322" y="15681"/>
                </a:lnTo>
                <a:lnTo>
                  <a:pt x="91179" y="11732"/>
                </a:lnTo>
                <a:cubicBezTo>
                  <a:pt x="109040" y="4177"/>
                  <a:pt x="128677" y="0"/>
                  <a:pt x="149290" y="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293622" y="328954"/>
            <a:ext cx="298580" cy="29858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755576" y="239280"/>
            <a:ext cx="7050020" cy="477927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47AAC5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96" y="243812"/>
            <a:ext cx="1250301" cy="46886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56" y="4876006"/>
            <a:ext cx="1523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" dirty="0" smtClean="0">
                <a:solidFill>
                  <a:schemeClr val="bg1"/>
                </a:solidFill>
              </a:rPr>
              <a:t>中山市万轩网络科技有限公司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96735" y="4876006"/>
            <a:ext cx="1523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 smtClean="0">
                <a:solidFill>
                  <a:schemeClr val="bg1"/>
                </a:solidFill>
              </a:rPr>
              <a:t>https://www.wx-mis.com</a:t>
            </a:r>
            <a:endParaRPr lang="zh-CN" alt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>
            <a:extLst>
              <a:ext uri="{FF2B5EF4-FFF2-40B4-BE49-F238E27FC236}">
                <a16:creationId xmlns:a16="http://schemas.microsoft.com/office/drawing/2014/main" xmlns="" id="{D50B601D-E08A-422A-A166-D4B465BBF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/>
        </p:blipFill>
        <p:spPr>
          <a:xfrm>
            <a:off x="0" y="-9902"/>
            <a:ext cx="9159808" cy="515340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07503" y="2327835"/>
            <a:ext cx="8948393" cy="477927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rgbClr val="47AAC5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96" y="243812"/>
            <a:ext cx="1250301" cy="4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60DD-5DB2-4375-B640-3DB2C8D7CAFE}" type="datetimeFigureOut">
              <a:rPr lang="zh-CN" altLang="en-US" smtClean="0"/>
              <a:t>2022-11-16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C5A3-3FAC-4AE5-B97E-590969802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9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x-mis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7503" y="1707654"/>
            <a:ext cx="8948393" cy="901923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Chiller" pitchFamily="82" charset="0"/>
              </a:rPr>
              <a:t>MIS</a:t>
            </a:r>
            <a:endParaRPr lang="zh-CN" altLang="en-US" sz="54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0" y="3291830"/>
            <a:ext cx="91440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使用教程</a:t>
            </a:r>
            <a:endParaRPr lang="zh-CN" altLang="en-US" sz="14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43758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Mobile Information Service</a:t>
            </a:r>
            <a:endParaRPr lang="zh-CN" altLang="en-US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1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201622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登录页面功能与设置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7614"/>
            <a:ext cx="3950214" cy="265330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7615"/>
            <a:ext cx="1512168" cy="265330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3995936" y="1851670"/>
            <a:ext cx="1944218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499992" y="2499742"/>
            <a:ext cx="1440162" cy="136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83569" y="1347613"/>
            <a:ext cx="2376264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/>
              <a:t>页面标题</a:t>
            </a:r>
            <a:r>
              <a:rPr lang="zh-CN" altLang="en-US" sz="1100" dirty="0" smtClean="0"/>
              <a:t>：显示在登录页顶部，可以设置为“用户登录”或公司名称。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启用登录页</a:t>
            </a:r>
            <a:r>
              <a:rPr lang="zh-CN" altLang="en-US" sz="1100" dirty="0" smtClean="0"/>
              <a:t>：用户打开主页时，在用户未登录情况，直接启动登录页面。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页脚信息</a:t>
            </a:r>
            <a:r>
              <a:rPr lang="zh-CN" altLang="en-US" sz="1100" dirty="0" smtClean="0"/>
              <a:t>：用于显示公司</a:t>
            </a:r>
            <a:r>
              <a:rPr lang="en-US" altLang="zh-CN" sz="1100" dirty="0" smtClean="0"/>
              <a:t>/</a:t>
            </a:r>
            <a:r>
              <a:rPr lang="zh-CN" altLang="en-US" sz="1100" dirty="0" smtClean="0"/>
              <a:t>单位信息。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清除缓存</a:t>
            </a:r>
            <a:r>
              <a:rPr lang="zh-CN" altLang="en-US" sz="1100" dirty="0" smtClean="0"/>
              <a:t>：用于清除用户已登录帐户信息。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30701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584176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主页功能与设置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92" y="1467830"/>
            <a:ext cx="3856540" cy="2783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67828"/>
            <a:ext cx="1559719" cy="278311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4572000" y="1923678"/>
            <a:ext cx="1368154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3923928" y="2436118"/>
            <a:ext cx="2016226" cy="495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3569" y="1414537"/>
            <a:ext cx="2376264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/>
              <a:t>页面标题</a:t>
            </a:r>
            <a:r>
              <a:rPr lang="zh-CN" altLang="en-US" sz="1100" dirty="0" smtClean="0"/>
              <a:t>：显示在登录页顶部，可以设置为“</a:t>
            </a:r>
            <a:r>
              <a:rPr lang="en-US" altLang="zh-CN" sz="1100" dirty="0" smtClean="0"/>
              <a:t>XX</a:t>
            </a:r>
            <a:r>
              <a:rPr lang="zh-CN" altLang="en-US" sz="1100" dirty="0" smtClean="0"/>
              <a:t>管理系统”或公司名称。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分组显示</a:t>
            </a:r>
            <a:r>
              <a:rPr lang="zh-CN" altLang="en-US" sz="1100" dirty="0" smtClean="0"/>
              <a:t>：可将功能页面设置不同的分组，手机上查看时更有序，未分组页面将显示在默认功能区。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dirty="0" smtClean="0"/>
              <a:t>主页显示的图标会根据用户权限，显示相应的图标。公开权限页面，即使用户未登录也将会显示出来。</a:t>
            </a:r>
            <a:endParaRPr lang="en-US" altLang="zh-CN" sz="1100" dirty="0" smtClean="0"/>
          </a:p>
        </p:txBody>
      </p:sp>
      <p:sp>
        <p:nvSpPr>
          <p:cNvPr id="10" name="矩形 9"/>
          <p:cNvSpPr/>
          <p:nvPr/>
        </p:nvSpPr>
        <p:spPr>
          <a:xfrm>
            <a:off x="3347864" y="4335008"/>
            <a:ext cx="41873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>
                <a:solidFill>
                  <a:srgbClr val="FF0000"/>
                </a:solidFill>
              </a:rPr>
              <a:t>* 服务器上修改页面信息后，小程序上可通过下拉主页来刷新页面。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55576" y="843558"/>
            <a:ext cx="1872208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手机端登录用户添加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60" y="1347614"/>
            <a:ext cx="4882571" cy="30120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1347614"/>
            <a:ext cx="28083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/>
              <a:t>用户管理</a:t>
            </a:r>
            <a:r>
              <a:rPr lang="zh-CN" altLang="en-US" sz="1100" dirty="0" smtClean="0"/>
              <a:t>：在服务器左则导航目录里面找到“用户”并打开编辑。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添加用户</a:t>
            </a:r>
            <a:r>
              <a:rPr lang="zh-CN" altLang="en-US" sz="1100" dirty="0" smtClean="0"/>
              <a:t>：可通过右则“添加用户”增加一个新的用户帐号，用户称呼一定要设置，上传数据如要记录用户信息会用到。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dirty="0" smtClean="0"/>
              <a:t>你也可以通过“批量导入用户”来创建多个用户帐号，导入的</a:t>
            </a:r>
            <a:r>
              <a:rPr lang="en-US" altLang="zh-CN" sz="1100" dirty="0" smtClean="0"/>
              <a:t>Excel</a:t>
            </a:r>
            <a:r>
              <a:rPr lang="zh-CN" altLang="en-US" sz="1100" dirty="0" smtClean="0"/>
              <a:t>表格格式可参考“获得导入数据模版”。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13165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36815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创建数据表格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2" y="1347614"/>
            <a:ext cx="5020840" cy="30864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49152" y="1347614"/>
            <a:ext cx="2808312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/>
              <a:t>数据表格相当于</a:t>
            </a:r>
            <a:r>
              <a:rPr lang="en-US" altLang="zh-CN" sz="1100" dirty="0" smtClean="0"/>
              <a:t>Excel</a:t>
            </a:r>
            <a:r>
              <a:rPr lang="zh-CN" altLang="en-US" sz="1100" dirty="0" smtClean="0"/>
              <a:t>中的一个</a:t>
            </a:r>
            <a:r>
              <a:rPr lang="en-US" altLang="zh-CN" sz="1100" dirty="0" smtClean="0"/>
              <a:t>Sheet</a:t>
            </a:r>
            <a:r>
              <a:rPr lang="zh-CN" altLang="en-US" sz="1100" dirty="0" smtClean="0"/>
              <a:t>，用来储存数据，可供页面录入、查询、修改数据。我们会给每个服务器都独立的创建一个云数据库，用于保存用户创建的数据表格。这样会不仅安全，还会提高数据存储效率。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添加表格</a:t>
            </a:r>
            <a:r>
              <a:rPr lang="zh-CN" altLang="en-US" sz="1100" dirty="0" smtClean="0"/>
              <a:t>：可通过选择“数据”</a:t>
            </a:r>
            <a:r>
              <a:rPr lang="en-US" altLang="zh-CN" sz="1100" dirty="0" smtClean="0"/>
              <a:t>-&gt;</a:t>
            </a:r>
            <a:r>
              <a:rPr lang="zh-CN" altLang="en-US" sz="1100" dirty="0" smtClean="0"/>
              <a:t> “创建新表”来创建一个新的表格，已创建好的表格，也可以通过“修改表格”来添加新的项目。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3548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72819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数据表字段设置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08" y="1340114"/>
            <a:ext cx="3704752" cy="268221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115"/>
            <a:ext cx="1490072" cy="268221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5053960" y="2211710"/>
            <a:ext cx="670168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053960" y="2067694"/>
            <a:ext cx="670168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5027022" y="1923678"/>
            <a:ext cx="670168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83568" y="1340115"/>
            <a:ext cx="2808312" cy="285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/>
              <a:t>数据表中的字段，相当用</a:t>
            </a:r>
            <a:r>
              <a:rPr lang="en-US" altLang="zh-CN" sz="1100" dirty="0" smtClean="0"/>
              <a:t>Excel</a:t>
            </a:r>
            <a:r>
              <a:rPr lang="zh-CN" altLang="en-US" sz="1100" dirty="0" smtClean="0"/>
              <a:t>表格中的列标题，创建数据与修改数据都是基于这个列标题进行操作的，不同的字段类型在小程序中输入时里的样式也不同。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/>
          </a:p>
          <a:p>
            <a:pPr>
              <a:lnSpc>
                <a:spcPct val="150000"/>
              </a:lnSpc>
            </a:pPr>
            <a:r>
              <a:rPr lang="zh-CN" altLang="en-US" sz="1100" dirty="0" smtClean="0"/>
              <a:t>比如：“省市地区”类型在小程序中会弹出省市选择框，“日期时间”类型会弹出 日期选择框，“手机号”、“身份证号”、“银行卡号”类型系统会判断用户输入的号码是否正确，“图片”类型会让用户拍照上传一张图片。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4268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、功能页面配制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76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36815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创建功能页面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31" y="1347612"/>
            <a:ext cx="1538028" cy="29112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7613"/>
            <a:ext cx="3672407" cy="291127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3851920" y="2355726"/>
            <a:ext cx="2160240" cy="447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3923928" y="2211710"/>
            <a:ext cx="2088232" cy="296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3995936" y="2139702"/>
            <a:ext cx="2016224" cy="1656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100392" y="2014488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83568" y="1322478"/>
            <a:ext cx="2808312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/>
              <a:t>通过“用户页面”导航</a:t>
            </a:r>
            <a:r>
              <a:rPr lang="en-US" altLang="zh-CN" sz="1100" dirty="0" smtClean="0"/>
              <a:t>-&gt;</a:t>
            </a:r>
            <a:r>
              <a:rPr lang="zh-CN" altLang="en-US" sz="1100" dirty="0" smtClean="0"/>
              <a:t>“添加新页面”来创建功能页面，每一个页面都会在小程上创建一个打开图标（有权限才能看到）。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页面标题</a:t>
            </a:r>
            <a:r>
              <a:rPr lang="zh-CN" altLang="en-US" sz="1100" dirty="0" smtClean="0"/>
              <a:t>：也就是功能页在的名称。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页面图标</a:t>
            </a:r>
            <a:r>
              <a:rPr lang="zh-CN" altLang="en-US" sz="1100" dirty="0" smtClean="0"/>
              <a:t>：展示在主页上的图标。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所属分组</a:t>
            </a:r>
            <a:r>
              <a:rPr lang="zh-CN" altLang="en-US" sz="1100" dirty="0" smtClean="0"/>
              <a:t>：显示在主页上的分组名称，相同分组名称的页面会显示在一起。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公开权限给所有人</a:t>
            </a:r>
            <a:r>
              <a:rPr lang="zh-CN" altLang="en-US" sz="1100" dirty="0" smtClean="0"/>
              <a:t>：可将当前页给每个用户使用（含未登录用户）。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设置权限</a:t>
            </a:r>
            <a:r>
              <a:rPr lang="zh-CN" altLang="en-US" sz="1100" dirty="0" smtClean="0"/>
              <a:t>：可选择指定的用户才能使用。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38026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36815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页面类型选择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72" y="1347614"/>
            <a:ext cx="5001262" cy="309634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1203598"/>
            <a:ext cx="2808312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/>
              <a:t>选择不同的页面类型，意味着使用不同的功能，相应的设置也就不同。目前服务器上提供了九大功能（后续还会增加），其中五个是基础功能，其它的是功能组合，这里会介绍五个基础功能设置（功能组合可通过案例学习）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基础功能：</a:t>
            </a:r>
            <a:endParaRPr lang="en-US" altLang="zh-CN" sz="1100" b="1" dirty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、查询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、修改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、录入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4</a:t>
            </a:r>
            <a:r>
              <a:rPr lang="zh-CN" altLang="en-US" sz="1100" dirty="0" smtClean="0"/>
              <a:t>、扫码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5</a:t>
            </a:r>
            <a:r>
              <a:rPr lang="zh-CN" altLang="en-US" sz="1100" dirty="0" smtClean="0"/>
              <a:t>、生成二维码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7951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00811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查询功能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48" y="987574"/>
            <a:ext cx="2625849" cy="9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01452"/>
            <a:ext cx="2587225" cy="396125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1131590"/>
            <a:ext cx="2808312" cy="82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、首先我们需要创建一张查询的表格，然后录入（或导入）查询的数据，见右表“学生成绩”。</a:t>
            </a:r>
            <a:endParaRPr lang="en-US" altLang="zh-CN" sz="1100" dirty="0" smtClean="0"/>
          </a:p>
        </p:txBody>
      </p:sp>
      <p:sp>
        <p:nvSpPr>
          <p:cNvPr id="7" name="矩形 6"/>
          <p:cNvSpPr/>
          <p:nvPr/>
        </p:nvSpPr>
        <p:spPr>
          <a:xfrm>
            <a:off x="687635" y="1851670"/>
            <a:ext cx="54341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、创建一个功能页面，页面类型选择查询，并设置页面名称、图标、所属分组。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、填写“查询数据”里面的相关设置。</a:t>
            </a:r>
            <a:endParaRPr lang="en-US" altLang="zh-CN" sz="11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33200"/>
            <a:ext cx="1359429" cy="21339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8872" y="4371950"/>
            <a:ext cx="1059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1" dirty="0" smtClean="0">
                <a:solidFill>
                  <a:schemeClr val="accent5">
                    <a:lumMod val="75000"/>
                  </a:schemeClr>
                </a:solidFill>
              </a:rPr>
              <a:t>手机上的效果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2400" y="728142"/>
            <a:ext cx="843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1" dirty="0" smtClean="0">
                <a:solidFill>
                  <a:schemeClr val="accent5">
                    <a:lumMod val="75000"/>
                  </a:schemeClr>
                </a:solidFill>
              </a:rPr>
              <a:t>查询设置</a:t>
            </a:r>
          </a:p>
        </p:txBody>
      </p:sp>
      <p:sp>
        <p:nvSpPr>
          <p:cNvPr id="11" name="矩形 10"/>
          <p:cNvSpPr/>
          <p:nvPr/>
        </p:nvSpPr>
        <p:spPr>
          <a:xfrm>
            <a:off x="891604" y="2377693"/>
            <a:ext cx="3608388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查询表格选择我们创建好的数据表格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 smtClean="0">
                <a:latin typeface="华文楷体"/>
                <a:ea typeface="华文楷体"/>
              </a:rPr>
              <a:t>查询条件列</a:t>
            </a:r>
            <a:r>
              <a:rPr lang="zh-CN" altLang="en-US" sz="1000" dirty="0">
                <a:latin typeface="华文楷体"/>
                <a:ea typeface="华文楷体"/>
              </a:rPr>
              <a:t>默认最多可以选择</a:t>
            </a:r>
            <a:r>
              <a:rPr lang="en-US" altLang="zh-CN" sz="1000" dirty="0">
                <a:latin typeface="华文楷体"/>
                <a:ea typeface="华文楷体"/>
              </a:rPr>
              <a:t>3</a:t>
            </a:r>
            <a:r>
              <a:rPr lang="zh-CN" altLang="en-US" sz="1000" dirty="0">
                <a:latin typeface="华文楷体"/>
                <a:ea typeface="华文楷体"/>
              </a:rPr>
              <a:t>个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勾选“模糊查询”，用户可以只</a:t>
            </a:r>
            <a:r>
              <a:rPr lang="zh-CN" altLang="en-US" sz="1000" dirty="0" smtClean="0">
                <a:latin typeface="华文楷体"/>
                <a:ea typeface="华文楷体"/>
              </a:rPr>
              <a:t>输入部分关键字进行查询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勾选“允许为空”</a:t>
            </a:r>
            <a:r>
              <a:rPr lang="zh-CN" altLang="en-US" sz="1000" dirty="0" smtClean="0">
                <a:latin typeface="华文楷体"/>
                <a:ea typeface="华文楷体"/>
              </a:rPr>
              <a:t>，用户查询时允许不填写内容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勾选“日期查询”，用户可通过选择日期来查询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勾选“设为开始日期”与“设置结止日期”，可查询一段时间范围的数据，比如查询最近一周的数据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查询后的返回字段，是指你给用户查询后可看到的内容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默认查询条件，指除用户输入的查询内容外，附加的条件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自定义</a:t>
            </a:r>
            <a:r>
              <a:rPr lang="en-US" altLang="zh-CN" sz="1000" dirty="0">
                <a:latin typeface="华文楷体"/>
                <a:ea typeface="华文楷体"/>
              </a:rPr>
              <a:t>SQL</a:t>
            </a:r>
            <a:r>
              <a:rPr lang="zh-CN" altLang="en-US" sz="1000" dirty="0">
                <a:latin typeface="华文楷体"/>
                <a:ea typeface="华文楷体"/>
              </a:rPr>
              <a:t>查询，可输入</a:t>
            </a:r>
            <a:r>
              <a:rPr lang="en-US" altLang="zh-CN" sz="1000" dirty="0">
                <a:latin typeface="华文楷体"/>
                <a:ea typeface="华文楷体"/>
              </a:rPr>
              <a:t>SQL</a:t>
            </a:r>
            <a:r>
              <a:rPr lang="zh-CN" altLang="en-US" sz="1000" dirty="0">
                <a:latin typeface="华文楷体"/>
                <a:ea typeface="华文楷体"/>
              </a:rPr>
              <a:t>语法进行查询后，设置的其它查询条件将</a:t>
            </a:r>
            <a:r>
              <a:rPr lang="zh-CN" altLang="en-US" sz="1000" dirty="0" smtClean="0">
                <a:latin typeface="华文楷体"/>
                <a:ea typeface="华文楷体"/>
              </a:rPr>
              <a:t>无效</a:t>
            </a:r>
            <a:endParaRPr lang="en-US" altLang="zh-CN" sz="1000" dirty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00" dirty="0">
                <a:latin typeface="华文楷体"/>
                <a:ea typeface="华文楷体"/>
              </a:rPr>
              <a:t>开启默认编辑查询出的第一条结果，在“查询→修改”页面类型中起作用，查询后直接进入修改第一条</a:t>
            </a:r>
            <a:r>
              <a:rPr lang="zh-CN" altLang="en-US" sz="1000" dirty="0" smtClean="0">
                <a:latin typeface="华文楷体"/>
                <a:ea typeface="华文楷体"/>
              </a:rPr>
              <a:t>结果</a:t>
            </a:r>
            <a:endParaRPr lang="en-US" altLang="zh-CN" sz="1000" dirty="0">
              <a:latin typeface="华文楷体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9437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00811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修改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48" y="987574"/>
            <a:ext cx="2625849" cy="9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57" y="1275606"/>
            <a:ext cx="2684959" cy="316903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12330"/>
            <a:ext cx="1443236" cy="22329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83568" y="1203598"/>
            <a:ext cx="28083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、修改功能不是</a:t>
            </a:r>
            <a:r>
              <a:rPr lang="zh-CN" altLang="en-US" sz="1100" dirty="0"/>
              <a:t>独立的页面类型，你可以选择“查询→修改”，或“扫码→修改”</a:t>
            </a:r>
            <a:r>
              <a:rPr lang="zh-CN" altLang="en-US" sz="1100" dirty="0" smtClean="0"/>
              <a:t>。查询与扫码请参照对应的设置说明操作，</a:t>
            </a:r>
            <a:endParaRPr lang="en-US" altLang="zh-CN" sz="1100" dirty="0"/>
          </a:p>
        </p:txBody>
      </p:sp>
      <p:sp>
        <p:nvSpPr>
          <p:cNvPr id="5" name="矩形 4"/>
          <p:cNvSpPr/>
          <p:nvPr/>
        </p:nvSpPr>
        <p:spPr>
          <a:xfrm>
            <a:off x="673472" y="1936378"/>
            <a:ext cx="361049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FF0000"/>
                </a:solidFill>
              </a:rPr>
              <a:t>需要注意的是返回字段必需包含修改的关键字段。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473" y="2250823"/>
            <a:ext cx="361049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、选择修改的数据表格，并填写关键字段，</a:t>
            </a:r>
            <a:r>
              <a:rPr lang="zh-CN" altLang="en-US" sz="1100" dirty="0" smtClean="0">
                <a:solidFill>
                  <a:srgbClr val="FF0000"/>
                </a:solidFill>
              </a:rPr>
              <a:t>且关键字段指向的数据需要保证是唯一的记录</a:t>
            </a:r>
            <a:r>
              <a:rPr lang="zh-CN" altLang="en-US" sz="1100" dirty="0" smtClean="0"/>
              <a:t>，不会设置的可以直接选择“</a:t>
            </a:r>
            <a:r>
              <a:rPr lang="en-US" altLang="zh-CN" sz="1100" dirty="0" smtClean="0"/>
              <a:t>ID</a:t>
            </a:r>
            <a:r>
              <a:rPr lang="zh-CN" altLang="en-US" sz="1100" dirty="0" smtClean="0"/>
              <a:t>”字段，这是系统默认增加的序号。</a:t>
            </a:r>
            <a:endParaRPr lang="en-US" altLang="zh-CN" sz="1100" dirty="0"/>
          </a:p>
        </p:txBody>
      </p:sp>
      <p:sp>
        <p:nvSpPr>
          <p:cNvPr id="6" name="矩形 5"/>
          <p:cNvSpPr/>
          <p:nvPr/>
        </p:nvSpPr>
        <p:spPr>
          <a:xfrm>
            <a:off x="683568" y="3075806"/>
            <a:ext cx="166744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、填写其它相关设置：</a:t>
            </a:r>
            <a:endParaRPr lang="en-US" altLang="zh-CN" sz="1100" dirty="0"/>
          </a:p>
        </p:txBody>
      </p:sp>
      <p:sp>
        <p:nvSpPr>
          <p:cNvPr id="8" name="矩形 7"/>
          <p:cNvSpPr/>
          <p:nvPr/>
        </p:nvSpPr>
        <p:spPr>
          <a:xfrm>
            <a:off x="796132" y="3416201"/>
            <a:ext cx="316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50" dirty="0" smtClean="0">
                <a:latin typeface="华文楷体"/>
                <a:ea typeface="华文楷体"/>
              </a:rPr>
              <a:t>默认填写内容，设置后在用户保存数据时将会自动写入数据表</a:t>
            </a:r>
            <a:endParaRPr lang="en-US" altLang="zh-CN" sz="1050" dirty="0" smtClean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50" dirty="0" smtClean="0">
                <a:latin typeface="华文楷体"/>
                <a:ea typeface="华文楷体"/>
              </a:rPr>
              <a:t>用户修改字段，是显示给用户可修改内容，字段前面加上*号，为必填项</a:t>
            </a:r>
            <a:endParaRPr lang="en-US" altLang="zh-CN" sz="1050" dirty="0" smtClean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050" dirty="0" smtClean="0">
                <a:latin typeface="华文楷体"/>
                <a:ea typeface="华文楷体"/>
              </a:rPr>
              <a:t>用户修改字段后面加</a:t>
            </a:r>
            <a:r>
              <a:rPr lang="en-US" altLang="zh-CN" sz="1050" dirty="0" smtClean="0">
                <a:latin typeface="华文楷体"/>
                <a:ea typeface="华文楷体"/>
              </a:rPr>
              <a:t>{}</a:t>
            </a:r>
            <a:r>
              <a:rPr lang="zh-CN" altLang="en-US" sz="1050" dirty="0" smtClean="0">
                <a:latin typeface="华文楷体"/>
                <a:ea typeface="华文楷体"/>
              </a:rPr>
              <a:t>内容，可让用户只能选择里面的内容进行修改</a:t>
            </a:r>
            <a:endParaRPr lang="en-US" altLang="zh-CN" sz="1050" dirty="0">
              <a:latin typeface="华文楷体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6821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771550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一、</a:t>
            </a:r>
            <a:r>
              <a:rPr lang="en-US" altLang="zh-CN" dirty="0" smtClean="0">
                <a:latin typeface="Malgun Gothic Semilight" pitchFamily="34" charset="-122"/>
                <a:ea typeface="Malgun Gothic Semilight" pitchFamily="34" charset="-122"/>
                <a:cs typeface="Malgun Gothic Semilight" pitchFamily="34" charset="-122"/>
              </a:rPr>
              <a:t>MIS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服务器安装简介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二、服务器功能介绍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三、功能页面配制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四、自定义报表设计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五、自定义</a:t>
            </a:r>
            <a:r>
              <a:rPr lang="en-US" altLang="zh-CN" dirty="0" smtClean="0">
                <a:latin typeface="Malgun Gothic Semilight" pitchFamily="34" charset="-122"/>
                <a:ea typeface="Malgun Gothic Semilight" pitchFamily="34" charset="-122"/>
                <a:cs typeface="Malgun Gothic Semilight" pitchFamily="34" charset="-122"/>
              </a:rPr>
              <a:t>SQL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数据查询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六、服务器配制案例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0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00811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录入功能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96329"/>
            <a:ext cx="1378869" cy="255449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06" y="1182962"/>
            <a:ext cx="3066530" cy="336786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33" y="1182962"/>
            <a:ext cx="278920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83567" y="1275606"/>
            <a:ext cx="233236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、首先我们需要创建一张表格，见右表“员工表”，并设置相应的字段类型。</a:t>
            </a:r>
            <a:endParaRPr lang="en-US" altLang="zh-CN" sz="1100" dirty="0" smtClean="0"/>
          </a:p>
        </p:txBody>
      </p:sp>
      <p:sp>
        <p:nvSpPr>
          <p:cNvPr id="8" name="矩形 7"/>
          <p:cNvSpPr/>
          <p:nvPr/>
        </p:nvSpPr>
        <p:spPr>
          <a:xfrm>
            <a:off x="683567" y="2067694"/>
            <a:ext cx="352839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、创建一个功能页面，页面类型选择录入，并设置页面名称、图标、所属分组。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、填写“录入数据”里面的相关设置。</a:t>
            </a:r>
            <a:endParaRPr lang="en-US" altLang="zh-CN" sz="1100" dirty="0"/>
          </a:p>
        </p:txBody>
      </p:sp>
      <p:sp>
        <p:nvSpPr>
          <p:cNvPr id="4" name="矩形 3"/>
          <p:cNvSpPr/>
          <p:nvPr/>
        </p:nvSpPr>
        <p:spPr>
          <a:xfrm>
            <a:off x="827584" y="2873864"/>
            <a:ext cx="324036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100" dirty="0" smtClean="0">
                <a:latin typeface="华文楷体"/>
                <a:ea typeface="华文楷体"/>
              </a:rPr>
              <a:t>只有开启重复数据验证时，关键字段才会起作用，系统会拦截用户录入的是否有重复</a:t>
            </a:r>
            <a:endParaRPr lang="en-US" altLang="zh-CN" sz="1100" dirty="0" smtClean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100" dirty="0" smtClean="0">
                <a:latin typeface="华文楷体"/>
                <a:ea typeface="华文楷体"/>
              </a:rPr>
              <a:t>默认填写内容，，设置后在用户保存数据时将会自动写入数据表</a:t>
            </a:r>
            <a:endParaRPr lang="en-US" altLang="zh-CN" sz="1100" dirty="0" smtClean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100" dirty="0" smtClean="0">
                <a:latin typeface="华文楷体"/>
                <a:ea typeface="华文楷体"/>
              </a:rPr>
              <a:t>用户录入的字段，是显示给用户可录入的内容，字段前面加上*号，为必填项</a:t>
            </a:r>
            <a:endParaRPr lang="en-US" altLang="zh-CN" sz="1100" dirty="0" smtClean="0">
              <a:latin typeface="华文楷体"/>
              <a:ea typeface="华文楷体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r>
              <a:rPr lang="zh-CN" altLang="en-US" sz="1100" dirty="0" smtClean="0">
                <a:latin typeface="华文楷体"/>
                <a:ea typeface="华文楷体"/>
              </a:rPr>
              <a:t>用户录入字段后面加</a:t>
            </a:r>
            <a:r>
              <a:rPr lang="en-US" altLang="zh-CN" sz="1100" dirty="0" smtClean="0">
                <a:latin typeface="华文楷体"/>
                <a:ea typeface="华文楷体"/>
              </a:rPr>
              <a:t>{}</a:t>
            </a:r>
            <a:r>
              <a:rPr lang="zh-CN" altLang="en-US" sz="1100" dirty="0" smtClean="0">
                <a:latin typeface="华文楷体"/>
                <a:ea typeface="华文楷体"/>
              </a:rPr>
              <a:t>内容，可让用户只能选择里面的内容进行录入</a:t>
            </a:r>
            <a:endParaRPr lang="en-US" altLang="zh-CN" sz="1100" dirty="0" smtClean="0">
              <a:latin typeface="华文楷体"/>
              <a:ea typeface="华文楷体"/>
            </a:endParaRPr>
          </a:p>
          <a:p>
            <a:pPr>
              <a:lnSpc>
                <a:spcPts val="1400"/>
              </a:lnSpc>
            </a:pPr>
            <a:endParaRPr lang="en-US" altLang="zh-CN" sz="1100" dirty="0">
              <a:latin typeface="华文楷体"/>
              <a:ea typeface="华文楷体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 smtClean="0">
                <a:latin typeface="华文中宋" pitchFamily="2" charset="-122"/>
                <a:ea typeface="华文中宋" pitchFamily="2" charset="-122"/>
              </a:rPr>
              <a:t>* 录入框类型请在表格字段中进行设置</a:t>
            </a:r>
            <a:endParaRPr lang="en-US" altLang="zh-CN" sz="1100" dirty="0" smtClean="0">
              <a:latin typeface="华文中宋" pitchFamily="2" charset="-122"/>
              <a:ea typeface="华文中宋" pitchFamily="2" charset="-122"/>
            </a:endParaRP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Ø"/>
            </a:pPr>
            <a:endParaRPr lang="en-US" altLang="zh-CN" sz="1100" dirty="0" smtClean="0">
              <a:latin typeface="华文楷体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9308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008112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扫码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51335"/>
            <a:ext cx="1987302" cy="330249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1335"/>
            <a:ext cx="1792932" cy="330249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5936518" y="2802584"/>
            <a:ext cx="1224136" cy="993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724128" y="1723440"/>
            <a:ext cx="1292510" cy="625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7452320" y="2019486"/>
            <a:ext cx="216024" cy="464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83568" y="1203598"/>
            <a:ext cx="367240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、扫码功能不是</a:t>
            </a:r>
            <a:r>
              <a:rPr lang="zh-CN" altLang="en-US" sz="1100" dirty="0"/>
              <a:t>独立的页面类型，你可以选择</a:t>
            </a:r>
            <a:r>
              <a:rPr lang="zh-CN" altLang="en-US" sz="1100" dirty="0" smtClean="0"/>
              <a:t>“扫码→修改”</a:t>
            </a:r>
            <a:r>
              <a:rPr lang="zh-CN" altLang="en-US" sz="1100" dirty="0"/>
              <a:t>，或“扫码</a:t>
            </a:r>
            <a:r>
              <a:rPr lang="zh-CN" altLang="en-US" sz="1100" dirty="0" smtClean="0"/>
              <a:t>→查询”。网页端只能识别二维码，微信小程序可以识别二维码与条码。</a:t>
            </a:r>
            <a:endParaRPr lang="en-US" altLang="zh-CN" sz="1100" dirty="0"/>
          </a:p>
        </p:txBody>
      </p:sp>
      <p:sp>
        <p:nvSpPr>
          <p:cNvPr id="16" name="矩形 15"/>
          <p:cNvSpPr/>
          <p:nvPr/>
        </p:nvSpPr>
        <p:spPr>
          <a:xfrm>
            <a:off x="683568" y="2019486"/>
            <a:ext cx="374441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、选择二维码类型，可选（内容数组与标题题</a:t>
            </a:r>
            <a:r>
              <a:rPr lang="en-US" altLang="zh-CN" sz="1100" dirty="0" smtClean="0"/>
              <a:t>+</a:t>
            </a:r>
            <a:r>
              <a:rPr lang="zh-CN" altLang="en-US" sz="1100" dirty="0" smtClean="0"/>
              <a:t>内容数组）。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、字段分隔符，根据你的二维码进行选择。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4</a:t>
            </a:r>
            <a:r>
              <a:rPr lang="zh-CN" altLang="en-US" sz="1100" dirty="0" smtClean="0"/>
              <a:t>、二维码字段列表，根据你的二维内容进行按顺序填写，查询或修改数据此标题要与表格的列名相同。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5</a:t>
            </a:r>
            <a:r>
              <a:rPr lang="zh-CN" altLang="en-US" sz="1100" dirty="0" smtClean="0"/>
              <a:t>、使用扫码枪操作，勾选此项时光标会自动对焦到输入框，方便扫码枪录入二维码数据。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6</a:t>
            </a:r>
            <a:r>
              <a:rPr lang="zh-CN" altLang="en-US" sz="1100" dirty="0" smtClean="0"/>
              <a:t>、开启挚友后自动保存，</a:t>
            </a:r>
            <a:r>
              <a:rPr lang="zh-CN" altLang="en-US" sz="1100" dirty="0" smtClean="0"/>
              <a:t>勾选后扫码到数据会直接保存。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7</a:t>
            </a:r>
            <a:r>
              <a:rPr lang="zh-CN" altLang="en-US" sz="1100" dirty="0" smtClean="0"/>
              <a:t>、扫码保存后自动扫下一个，不显示保存成功画面。</a:t>
            </a:r>
            <a:endParaRPr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1588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三、功能页面配制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224136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生成</a:t>
            </a:r>
            <a:r>
              <a:rPr lang="zh-CN" altLang="en-US" sz="1400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二维码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16" y="2744772"/>
            <a:ext cx="1320424" cy="19872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66" y="2744772"/>
            <a:ext cx="1329552" cy="19872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5395"/>
            <a:ext cx="2232248" cy="19872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44772"/>
            <a:ext cx="1329551" cy="198721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05517" y="1268512"/>
            <a:ext cx="797093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、创建一个功能页面，页面类型选择</a:t>
            </a:r>
            <a:r>
              <a:rPr lang="zh-CN" altLang="en-US" sz="1100" dirty="0" smtClean="0"/>
              <a:t>“生成二维码”</a:t>
            </a:r>
            <a:r>
              <a:rPr lang="zh-CN" altLang="en-US" sz="1100" dirty="0" smtClean="0"/>
              <a:t>，并设置页面名称、图标、所属分组；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、生成的二维由于只是保存在用户手机上，所以不需要创建服务器表；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、先择二维码类型，默认创建内容数组（不带标题，为的让二维码承载内容更少更易识别）；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4</a:t>
            </a:r>
            <a:r>
              <a:rPr lang="zh-CN" altLang="en-US" sz="1100" dirty="0" smtClean="0"/>
              <a:t>、录入二维码中需要填写的内容；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5</a:t>
            </a:r>
            <a:r>
              <a:rPr lang="zh-CN" altLang="en-US" sz="1100" dirty="0" smtClean="0"/>
              <a:t>、关键字段，用于保存并识别当前二维码，用户录入是为必填项。</a:t>
            </a:r>
            <a:endParaRPr lang="en-US" altLang="zh-CN" sz="1100" dirty="0" smtClean="0"/>
          </a:p>
        </p:txBody>
      </p:sp>
      <p:sp>
        <p:nvSpPr>
          <p:cNvPr id="10" name="右箭头 9"/>
          <p:cNvSpPr/>
          <p:nvPr/>
        </p:nvSpPr>
        <p:spPr>
          <a:xfrm>
            <a:off x="3131840" y="3620992"/>
            <a:ext cx="288032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004048" y="3620992"/>
            <a:ext cx="288032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876256" y="3630369"/>
            <a:ext cx="288032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四、自定义报表设计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88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四、自定义报表设计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237626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给数据表创建一个自定报表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4" y="2739256"/>
            <a:ext cx="3567736" cy="188735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05517" y="1268512"/>
            <a:ext cx="7970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、首先我们需要选择一张数据，并在表格的第一列勾选需要打印的内容；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、选择“打印选择行”，将弹出打印报表对话框；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、选择“添加”进行创建一个新的报表，输入报表名称并保存；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4</a:t>
            </a:r>
            <a:r>
              <a:rPr lang="zh-CN" altLang="en-US" sz="1100" dirty="0" smtClean="0"/>
              <a:t>、选择添加的报表名称，按“设计报表” 可打开报表设计器进行报表开发；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5</a:t>
            </a:r>
            <a:r>
              <a:rPr lang="zh-CN" altLang="en-US" sz="1100" dirty="0" smtClean="0"/>
              <a:t>、报表设计器中右上侧已显示出我们选取的数据标题，我们只需拖拽到报表面板即可，设计完成后记得按保存。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</p:txBody>
      </p:sp>
      <p:sp>
        <p:nvSpPr>
          <p:cNvPr id="7" name="右箭头 6"/>
          <p:cNvSpPr/>
          <p:nvPr/>
        </p:nvSpPr>
        <p:spPr>
          <a:xfrm>
            <a:off x="4688582" y="3574919"/>
            <a:ext cx="288032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9255"/>
            <a:ext cx="3629715" cy="18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四、自定义报表设计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872208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报表设计器功能说明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9589" y="1355874"/>
            <a:ext cx="3002387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100" dirty="0" smtClean="0"/>
              <a:t>数据表中传过来的字段，拖拽到设计面板即可；</a:t>
            </a:r>
            <a:endParaRPr lang="en-US" altLang="zh-CN" sz="1100" dirty="0" smtClean="0"/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100" dirty="0" smtClean="0"/>
              <a:t>工具箱，用于创建报表内容，有文本显示框、图片框、表格、图形、二维码、图标等等，使用时选择工具箱按钮，然后在设计面板拖拉绘出对像；</a:t>
            </a:r>
            <a:endParaRPr lang="en-US" altLang="zh-CN" sz="1100" dirty="0" smtClean="0"/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100" dirty="0" smtClean="0"/>
              <a:t>设计面板，表格显示的内容都在这里设计；</a:t>
            </a:r>
            <a:endParaRPr lang="en-US" altLang="zh-CN" sz="1100" dirty="0" smtClean="0"/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100" dirty="0" smtClean="0"/>
              <a:t>属性栏，用于定义报表上各个对像的属性，比如文字大小，颜色、位置、显示的格式等等</a:t>
            </a:r>
            <a:r>
              <a:rPr lang="en-US" altLang="zh-CN" sz="1100" dirty="0" smtClean="0"/>
              <a:t>…</a:t>
            </a:r>
            <a:endParaRPr lang="en-US" altLang="zh-CN" sz="1100" dirty="0" smtClean="0"/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100" dirty="0" smtClean="0"/>
              <a:t>5</a:t>
            </a:r>
            <a:r>
              <a:rPr lang="zh-CN" altLang="en-US" sz="1100" dirty="0" smtClean="0"/>
              <a:t>、报表预览，可及时查看报表呈现的打印效果。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1419622"/>
            <a:ext cx="48726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四、自定义报表设计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93610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打印报表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694"/>
            <a:ext cx="1866079" cy="261685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132351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、报表设计好以后，我们可以通过打印报表中的“确定”按钮来查看打印效果；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、在打印预览窗口中也可以通过选择“文件”</a:t>
            </a:r>
            <a:r>
              <a:rPr lang="en-US" altLang="zh-CN" sz="1100" dirty="0" smtClean="0"/>
              <a:t>-&gt;</a:t>
            </a:r>
            <a:r>
              <a:rPr lang="zh-CN" altLang="en-US" sz="1100" dirty="0" smtClean="0"/>
              <a:t>“导出文件”来导出各种类型的文档（如</a:t>
            </a:r>
            <a:r>
              <a:rPr lang="en-US" altLang="zh-CN" sz="1100" dirty="0" err="1" smtClean="0"/>
              <a:t>pdf</a:t>
            </a:r>
            <a:r>
              <a:rPr lang="zh-CN" altLang="en-US" sz="1100" dirty="0" smtClean="0"/>
              <a:t>、</a:t>
            </a:r>
            <a:r>
              <a:rPr lang="en-US" altLang="zh-CN" sz="1100" dirty="0" smtClean="0"/>
              <a:t>Excel</a:t>
            </a:r>
            <a:r>
              <a:rPr lang="zh-CN" altLang="en-US" sz="1100" dirty="0" smtClean="0"/>
              <a:t>、</a:t>
            </a:r>
            <a:r>
              <a:rPr lang="en-US" altLang="zh-CN" sz="1100" dirty="0" smtClean="0"/>
              <a:t>Word</a:t>
            </a:r>
            <a:r>
              <a:rPr lang="zh-CN" altLang="en-US" sz="1100" dirty="0" smtClean="0"/>
              <a:t>、图片等）。</a:t>
            </a:r>
            <a:endParaRPr lang="en-US" altLang="zh-CN" sz="11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7693"/>
            <a:ext cx="5112568" cy="26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</a:t>
            </a:r>
            <a:r>
              <a:rPr lang="zh-CN" altLang="en-US" dirty="0" smtClean="0"/>
              <a:t>、自定义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数据查询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2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五、自定义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数据查询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91630"/>
            <a:ext cx="5044034" cy="309634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1511375"/>
            <a:ext cx="293037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/>
              <a:t>1</a:t>
            </a:r>
            <a:r>
              <a:rPr lang="zh-CN" altLang="en-US" sz="1100" dirty="0" smtClean="0"/>
              <a:t>、通过导航菜单选择“</a:t>
            </a:r>
            <a:r>
              <a:rPr lang="en-US" altLang="zh-CN" sz="1100" dirty="0" smtClean="0"/>
              <a:t>SQL</a:t>
            </a:r>
            <a:r>
              <a:rPr lang="zh-CN" altLang="en-US" sz="1100" dirty="0" smtClean="0"/>
              <a:t>查询”打开查询窗口；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2</a:t>
            </a:r>
            <a:r>
              <a:rPr lang="zh-CN" altLang="en-US" sz="1100" dirty="0" smtClean="0"/>
              <a:t>、在查询窗口中输入</a:t>
            </a:r>
            <a:r>
              <a:rPr lang="en-US" altLang="zh-CN" sz="1100" dirty="0" smtClean="0"/>
              <a:t>SQL</a:t>
            </a:r>
            <a:r>
              <a:rPr lang="zh-CN" altLang="en-US" sz="1100" dirty="0" smtClean="0"/>
              <a:t>语句，再按</a:t>
            </a:r>
            <a:r>
              <a:rPr lang="en-US" altLang="zh-CN" sz="1100" dirty="0" smtClean="0"/>
              <a:t>F5</a:t>
            </a:r>
            <a:r>
              <a:rPr lang="zh-CN" altLang="en-US" sz="1100" dirty="0" smtClean="0"/>
              <a:t>进行数据结果查询；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3</a:t>
            </a:r>
            <a:r>
              <a:rPr lang="zh-CN" altLang="en-US" sz="1100" dirty="0" smtClean="0"/>
              <a:t>、查询结果显示在查询查询语句下方的表格中；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4</a:t>
            </a:r>
            <a:r>
              <a:rPr lang="zh-CN" altLang="en-US" sz="1100" dirty="0" smtClean="0"/>
              <a:t>、可通过右侧的功能选项导出查询结果；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5</a:t>
            </a:r>
            <a:r>
              <a:rPr lang="zh-CN" altLang="en-US" sz="1100" dirty="0" smtClean="0"/>
              <a:t>、查询语法需要遵循</a:t>
            </a:r>
            <a:r>
              <a:rPr lang="en-US" altLang="zh-CN" sz="1100" dirty="0" smtClean="0"/>
              <a:t>SQLite</a:t>
            </a:r>
            <a:r>
              <a:rPr lang="zh-CN" altLang="en-US" sz="1100" dirty="0" smtClean="0"/>
              <a:t>规则，</a:t>
            </a:r>
            <a:r>
              <a:rPr lang="zh-CN" altLang="en-US" sz="1100" dirty="0" smtClean="0"/>
              <a:t>窗口右则超连接可开打语法学习网站进行学习；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en-US" altLang="zh-CN" sz="1100" dirty="0" smtClean="0"/>
              <a:t>6</a:t>
            </a:r>
            <a:r>
              <a:rPr lang="zh-CN" altLang="en-US" sz="1100" dirty="0" smtClean="0"/>
              <a:t>、所有数据表都可以在此窗口中进行查询到。</a:t>
            </a:r>
            <a:endParaRPr lang="en-US" altLang="zh-CN" sz="1100" dirty="0" smtClean="0"/>
          </a:p>
        </p:txBody>
      </p:sp>
      <p:sp>
        <p:nvSpPr>
          <p:cNvPr id="6" name="文本框 3"/>
          <p:cNvSpPr txBox="1"/>
          <p:nvPr/>
        </p:nvSpPr>
        <p:spPr>
          <a:xfrm>
            <a:off x="755576" y="843558"/>
            <a:ext cx="1440160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SQL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查询器说明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3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五、自定义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数据查询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65618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SQL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常用语句简介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819" y="2449475"/>
            <a:ext cx="20539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/>
              <a:t>1</a:t>
            </a:r>
            <a:r>
              <a:rPr lang="zh-CN" altLang="en-US" sz="1050" dirty="0" smtClean="0"/>
              <a:t>、查询所有列</a:t>
            </a:r>
            <a:endParaRPr lang="en-US" altLang="zh-CN" sz="1050" dirty="0" smtClean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       select * from [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学生成绩</a:t>
            </a:r>
            <a:r>
              <a:rPr lang="en-US" altLang="zh-CN" sz="1050" dirty="0" smtClean="0">
                <a:solidFill>
                  <a:srgbClr val="FF0000"/>
                </a:solidFill>
              </a:rPr>
              <a:t>]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0"/>
          <a:stretch/>
        </p:blipFill>
        <p:spPr bwMode="auto">
          <a:xfrm>
            <a:off x="755575" y="1487890"/>
            <a:ext cx="2304257" cy="6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45819" y="1203598"/>
            <a:ext cx="12618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/>
              <a:t>以学生成绩表为例</a:t>
            </a:r>
            <a:endParaRPr lang="zh-CN" altLang="en-US" sz="105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347864" y="1203598"/>
            <a:ext cx="36004" cy="34563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0"/>
          <a:stretch/>
        </p:blipFill>
        <p:spPr bwMode="auto">
          <a:xfrm>
            <a:off x="755577" y="2864974"/>
            <a:ext cx="230425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645819" y="3668420"/>
            <a:ext cx="26282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2</a:t>
            </a:r>
            <a:r>
              <a:rPr lang="zh-CN" altLang="en-US" sz="1050" dirty="0" smtClean="0"/>
              <a:t>、查询语文</a:t>
            </a:r>
            <a:r>
              <a:rPr lang="en-US" altLang="zh-CN" sz="1050" dirty="0" smtClean="0"/>
              <a:t>&gt;50</a:t>
            </a:r>
            <a:r>
              <a:rPr lang="zh-CN" altLang="en-US" sz="1050" dirty="0" smtClean="0"/>
              <a:t>分</a:t>
            </a:r>
            <a:endParaRPr lang="en-US" altLang="zh-CN" sz="1050" dirty="0" smtClean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       select * from [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学生成绩</a:t>
            </a:r>
            <a:r>
              <a:rPr lang="en-US" altLang="zh-CN" sz="1050" dirty="0" smtClean="0">
                <a:solidFill>
                  <a:srgbClr val="FF0000"/>
                </a:solidFill>
              </a:rPr>
              <a:t>] where </a:t>
            </a:r>
            <a:r>
              <a:rPr lang="zh-CN" altLang="en-US" sz="1050" dirty="0" smtClean="0">
                <a:solidFill>
                  <a:srgbClr val="FF0000"/>
                </a:solidFill>
              </a:rPr>
              <a:t>语文</a:t>
            </a:r>
            <a:r>
              <a:rPr lang="en-US" altLang="zh-CN" sz="1050" dirty="0" smtClean="0">
                <a:solidFill>
                  <a:srgbClr val="FF0000"/>
                </a:solidFill>
              </a:rPr>
              <a:t>&gt;50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4"/>
          <a:stretch/>
        </p:blipFill>
        <p:spPr bwMode="auto">
          <a:xfrm>
            <a:off x="755577" y="4153667"/>
            <a:ext cx="2275136" cy="2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3419872" y="1203598"/>
            <a:ext cx="26282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/>
              <a:t>3</a:t>
            </a:r>
            <a:r>
              <a:rPr lang="zh-CN" altLang="en-US" sz="1050" dirty="0" smtClean="0"/>
              <a:t>、查询总分数</a:t>
            </a:r>
            <a:endParaRPr lang="en-US" altLang="zh-CN" sz="1050" dirty="0" smtClean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       select </a:t>
            </a:r>
            <a:r>
              <a:rPr lang="zh-CN" altLang="en-US" sz="1050" dirty="0" smtClean="0">
                <a:solidFill>
                  <a:srgbClr val="FF0000"/>
                </a:solidFill>
              </a:rPr>
              <a:t>学号</a:t>
            </a:r>
            <a:r>
              <a:rPr lang="en-US" altLang="zh-CN" sz="1050" dirty="0" smtClean="0">
                <a:solidFill>
                  <a:srgbClr val="FF0000"/>
                </a:solidFill>
              </a:rPr>
              <a:t>,</a:t>
            </a:r>
            <a:r>
              <a:rPr lang="zh-CN" altLang="en-US" sz="1050" dirty="0" smtClean="0">
                <a:solidFill>
                  <a:srgbClr val="FF0000"/>
                </a:solidFill>
              </a:rPr>
              <a:t>姓名</a:t>
            </a:r>
            <a:r>
              <a:rPr lang="en-US" altLang="zh-CN" sz="1050" dirty="0" smtClean="0">
                <a:solidFill>
                  <a:srgbClr val="FF0000"/>
                </a:solidFill>
              </a:rPr>
              <a:t>,</a:t>
            </a:r>
            <a:r>
              <a:rPr lang="zh-CN" altLang="en-US" sz="1050" dirty="0" smtClean="0">
                <a:solidFill>
                  <a:srgbClr val="FF0000"/>
                </a:solidFill>
              </a:rPr>
              <a:t>单元</a:t>
            </a:r>
            <a:r>
              <a:rPr lang="en-US" altLang="zh-CN" sz="1050" dirty="0" smtClean="0">
                <a:solidFill>
                  <a:srgbClr val="FF0000"/>
                </a:solidFill>
              </a:rPr>
              <a:t>,</a:t>
            </a:r>
            <a:r>
              <a:rPr lang="zh-CN" altLang="en-US" sz="1050" dirty="0" smtClean="0">
                <a:solidFill>
                  <a:srgbClr val="FF0000"/>
                </a:solidFill>
              </a:rPr>
              <a:t>语文</a:t>
            </a:r>
            <a:r>
              <a:rPr lang="en-US" altLang="zh-CN" sz="1050" dirty="0" smtClean="0">
                <a:solidFill>
                  <a:srgbClr val="FF0000"/>
                </a:solidFill>
              </a:rPr>
              <a:t>+</a:t>
            </a:r>
            <a:r>
              <a:rPr lang="zh-CN" altLang="en-US" sz="1050" dirty="0" smtClean="0">
                <a:solidFill>
                  <a:srgbClr val="FF0000"/>
                </a:solidFill>
              </a:rPr>
              <a:t>数学</a:t>
            </a:r>
            <a:r>
              <a:rPr lang="en-US" altLang="zh-CN" sz="1050" dirty="0" smtClean="0">
                <a:solidFill>
                  <a:srgbClr val="FF0000"/>
                </a:solidFill>
              </a:rPr>
              <a:t>+</a:t>
            </a:r>
            <a:r>
              <a:rPr lang="zh-CN" altLang="en-US" sz="1050" dirty="0" smtClean="0">
                <a:solidFill>
                  <a:srgbClr val="FF0000"/>
                </a:solidFill>
              </a:rPr>
              <a:t>英语</a:t>
            </a:r>
            <a:r>
              <a:rPr lang="en-US" altLang="zh-CN" sz="1050" dirty="0" smtClean="0">
                <a:solidFill>
                  <a:srgbClr val="FF0000"/>
                </a:solidFill>
              </a:rPr>
              <a:t>+</a:t>
            </a:r>
            <a:r>
              <a:rPr lang="zh-CN" altLang="en-US" sz="1050" dirty="0" smtClean="0">
                <a:solidFill>
                  <a:srgbClr val="FF0000"/>
                </a:solidFill>
              </a:rPr>
              <a:t>化学 </a:t>
            </a:r>
            <a:r>
              <a:rPr lang="en-US" altLang="zh-CN" sz="1050" dirty="0" smtClean="0">
                <a:solidFill>
                  <a:srgbClr val="FF0000"/>
                </a:solidFill>
              </a:rPr>
              <a:t>as </a:t>
            </a:r>
            <a:r>
              <a:rPr lang="zh-CN" altLang="en-US" sz="1050" dirty="0" smtClean="0">
                <a:solidFill>
                  <a:srgbClr val="FF0000"/>
                </a:solidFill>
              </a:rPr>
              <a:t>总分 </a:t>
            </a:r>
            <a:r>
              <a:rPr lang="en-US" altLang="zh-CN" sz="1050" dirty="0" smtClean="0">
                <a:solidFill>
                  <a:srgbClr val="FF0000"/>
                </a:solidFill>
              </a:rPr>
              <a:t>from [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学生成绩</a:t>
            </a:r>
            <a:r>
              <a:rPr lang="en-US" altLang="zh-CN" sz="1050" dirty="0" smtClean="0">
                <a:solidFill>
                  <a:srgbClr val="FF0000"/>
                </a:solidFill>
              </a:rPr>
              <a:t>]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56176" y="1241447"/>
            <a:ext cx="36004" cy="34563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80680"/>
            <a:ext cx="2160240" cy="4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3383868" y="2283718"/>
            <a:ext cx="26282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/>
              <a:t>4</a:t>
            </a:r>
            <a:r>
              <a:rPr lang="zh-CN" altLang="en-US" sz="1050" dirty="0" smtClean="0"/>
              <a:t>、查询每个单元参考人数</a:t>
            </a:r>
            <a:endParaRPr lang="en-US" altLang="zh-CN" sz="1050" dirty="0" smtClean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       select </a:t>
            </a:r>
            <a:r>
              <a:rPr lang="zh-CN" altLang="en-US" sz="1050" dirty="0" smtClean="0">
                <a:solidFill>
                  <a:srgbClr val="FF0000"/>
                </a:solidFill>
              </a:rPr>
              <a:t>单元</a:t>
            </a:r>
            <a:r>
              <a:rPr lang="en-US" altLang="zh-CN" sz="1050" dirty="0" smtClean="0">
                <a:solidFill>
                  <a:srgbClr val="FF0000"/>
                </a:solidFill>
              </a:rPr>
              <a:t>,count(</a:t>
            </a:r>
            <a:r>
              <a:rPr lang="zh-CN" altLang="en-US" sz="1050" dirty="0" smtClean="0">
                <a:solidFill>
                  <a:srgbClr val="FF0000"/>
                </a:solidFill>
              </a:rPr>
              <a:t>学号</a:t>
            </a:r>
            <a:r>
              <a:rPr lang="en-US" altLang="zh-CN" sz="1050" dirty="0" smtClean="0">
                <a:solidFill>
                  <a:srgbClr val="FF0000"/>
                </a:solidFill>
              </a:rPr>
              <a:t>) as </a:t>
            </a:r>
            <a:r>
              <a:rPr lang="zh-CN" altLang="en-US" sz="1050" dirty="0" smtClean="0">
                <a:solidFill>
                  <a:srgbClr val="FF0000"/>
                </a:solidFill>
              </a:rPr>
              <a:t>参考人数 </a:t>
            </a:r>
            <a:r>
              <a:rPr lang="en-US" altLang="zh-CN" sz="1050" dirty="0" smtClean="0">
                <a:solidFill>
                  <a:srgbClr val="FF0000"/>
                </a:solidFill>
              </a:rPr>
              <a:t>from [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学生成绩</a:t>
            </a:r>
            <a:r>
              <a:rPr lang="en-US" altLang="zh-CN" sz="1050" dirty="0" smtClean="0">
                <a:solidFill>
                  <a:srgbClr val="FF0000"/>
                </a:solidFill>
              </a:rPr>
              <a:t>] group by </a:t>
            </a:r>
            <a:r>
              <a:rPr lang="zh-CN" altLang="en-US" sz="1050" dirty="0" smtClean="0">
                <a:solidFill>
                  <a:srgbClr val="FF0000"/>
                </a:solidFill>
              </a:rPr>
              <a:t>单元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60988"/>
            <a:ext cx="1125662" cy="5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3409663" y="3507854"/>
            <a:ext cx="26282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/>
              <a:t>5</a:t>
            </a:r>
            <a:r>
              <a:rPr lang="zh-CN" altLang="en-US" sz="1050" dirty="0" smtClean="0"/>
              <a:t>、显示语文成绩最高分（倒序显示）</a:t>
            </a:r>
            <a:endParaRPr lang="en-US" altLang="zh-CN" sz="1050" dirty="0" smtClean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       select </a:t>
            </a:r>
            <a:r>
              <a:rPr lang="zh-CN" altLang="en-US" sz="1050" dirty="0" smtClean="0">
                <a:solidFill>
                  <a:srgbClr val="FF0000"/>
                </a:solidFill>
              </a:rPr>
              <a:t>单元</a:t>
            </a:r>
            <a:r>
              <a:rPr lang="en-US" altLang="zh-CN" sz="1050" dirty="0" smtClean="0">
                <a:solidFill>
                  <a:srgbClr val="FF0000"/>
                </a:solidFill>
              </a:rPr>
              <a:t>,count(</a:t>
            </a:r>
            <a:r>
              <a:rPr lang="zh-CN" altLang="en-US" sz="1050" dirty="0" smtClean="0">
                <a:solidFill>
                  <a:srgbClr val="FF0000"/>
                </a:solidFill>
              </a:rPr>
              <a:t>学号</a:t>
            </a:r>
            <a:r>
              <a:rPr lang="en-US" altLang="zh-CN" sz="1050" dirty="0" smtClean="0">
                <a:solidFill>
                  <a:srgbClr val="FF0000"/>
                </a:solidFill>
              </a:rPr>
              <a:t>) as </a:t>
            </a:r>
            <a:r>
              <a:rPr lang="zh-CN" altLang="en-US" sz="1050" dirty="0" smtClean="0">
                <a:solidFill>
                  <a:srgbClr val="FF0000"/>
                </a:solidFill>
              </a:rPr>
              <a:t>参考人数 </a:t>
            </a:r>
            <a:r>
              <a:rPr lang="en-US" altLang="zh-CN" sz="1050" dirty="0" smtClean="0">
                <a:solidFill>
                  <a:srgbClr val="FF0000"/>
                </a:solidFill>
              </a:rPr>
              <a:t>from [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学生成绩</a:t>
            </a:r>
            <a:r>
              <a:rPr lang="en-US" altLang="zh-CN" sz="1050" dirty="0" smtClean="0">
                <a:solidFill>
                  <a:srgbClr val="FF0000"/>
                </a:solidFill>
              </a:rPr>
              <a:t>] group by </a:t>
            </a:r>
            <a:r>
              <a:rPr lang="zh-CN" altLang="en-US" sz="1050" dirty="0" smtClean="0">
                <a:solidFill>
                  <a:srgbClr val="FF0000"/>
                </a:solidFill>
              </a:rPr>
              <a:t>单元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7" y="4117165"/>
            <a:ext cx="2536589" cy="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6228184" y="1261132"/>
            <a:ext cx="26282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/>
              <a:t>6</a:t>
            </a:r>
            <a:r>
              <a:rPr lang="zh-CN" altLang="en-US" sz="1050" dirty="0" smtClean="0"/>
              <a:t>、跨表查询，查看考生的相关信息</a:t>
            </a:r>
            <a:endParaRPr lang="en-US" altLang="zh-CN" sz="1050" dirty="0" smtClean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       select * from 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学生成绩 </a:t>
            </a:r>
            <a:r>
              <a:rPr lang="en-US" altLang="zh-CN" sz="1050" dirty="0" smtClean="0">
                <a:solidFill>
                  <a:srgbClr val="FF0000"/>
                </a:solidFill>
              </a:rPr>
              <a:t>a,</a:t>
            </a:r>
            <a:r>
              <a:rPr lang="zh-CN" altLang="en-US" sz="1050" dirty="0" smtClean="0">
                <a:solidFill>
                  <a:srgbClr val="FF0000"/>
                </a:solidFill>
              </a:rPr>
              <a:t>学生信息 </a:t>
            </a:r>
            <a:r>
              <a:rPr lang="en-US" altLang="zh-CN" sz="1050" dirty="0" smtClean="0">
                <a:solidFill>
                  <a:srgbClr val="FF0000"/>
                </a:solidFill>
              </a:rPr>
              <a:t>b where a.</a:t>
            </a:r>
            <a:r>
              <a:rPr lang="zh-CN" altLang="en-US" sz="1050" dirty="0" smtClean="0">
                <a:solidFill>
                  <a:srgbClr val="FF0000"/>
                </a:solidFill>
              </a:rPr>
              <a:t>学号</a:t>
            </a:r>
            <a:r>
              <a:rPr lang="en-US" altLang="zh-CN" sz="1050" dirty="0" smtClean="0">
                <a:solidFill>
                  <a:srgbClr val="FF0000"/>
                </a:solidFill>
              </a:rPr>
              <a:t>=b.</a:t>
            </a:r>
            <a:r>
              <a:rPr lang="zh-CN" altLang="en-US" sz="1050" dirty="0" smtClean="0">
                <a:solidFill>
                  <a:srgbClr val="FF0000"/>
                </a:solidFill>
              </a:rPr>
              <a:t>学号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38" y="1833937"/>
            <a:ext cx="2778457" cy="4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6258038" y="2572258"/>
            <a:ext cx="27784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 smtClean="0"/>
              <a:t>其它相关</a:t>
            </a:r>
            <a:r>
              <a:rPr lang="en-US" altLang="zh-CN" sz="1050" dirty="0" smtClean="0"/>
              <a:t>SQL</a:t>
            </a:r>
            <a:r>
              <a:rPr lang="zh-CN" altLang="en-US" sz="1050" dirty="0" smtClean="0"/>
              <a:t>语法学习请通过我们服务器上的连接进行自行学习</a:t>
            </a:r>
            <a:endParaRPr lang="en-US" altLang="zh-CN" sz="1050" dirty="0" smtClean="0"/>
          </a:p>
          <a:p>
            <a:endParaRPr lang="en-US" altLang="zh-CN" sz="1050" dirty="0"/>
          </a:p>
          <a:p>
            <a:r>
              <a:rPr lang="en-US" altLang="zh-CN" sz="1050" dirty="0" smtClean="0">
                <a:solidFill>
                  <a:srgbClr val="FF0000"/>
                </a:solidFill>
              </a:rPr>
              <a:t>SQL</a:t>
            </a:r>
            <a:r>
              <a:rPr lang="zh-CN" altLang="en-US" sz="1050" dirty="0" smtClean="0">
                <a:solidFill>
                  <a:srgbClr val="FF0000"/>
                </a:solidFill>
              </a:rPr>
              <a:t>语名除了在服务器上查询外，可用于“查询”功能页，可在服务上测试好查询条件，再复制到查询页。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>
                <a:cs typeface="Malgun Gothic Semilight" pitchFamily="34" charset="-122"/>
              </a:rPr>
              <a:t>MIS</a:t>
            </a:r>
            <a:r>
              <a:rPr lang="zh-CN" altLang="en-US" dirty="0" smtClean="0"/>
              <a:t>服务器安装简介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1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六、服务器配制案例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0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六、服务器配制案例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20199"/>
            <a:ext cx="4968552" cy="18677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755576" y="843558"/>
            <a:ext cx="3312368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、扫码登记 </a:t>
            </a:r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创建用户生成二维页面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5" y="2720199"/>
            <a:ext cx="1629045" cy="18677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91851" y="1275606"/>
            <a:ext cx="63367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 smtClean="0"/>
              <a:t>1</a:t>
            </a:r>
            <a:r>
              <a:rPr lang="zh-CN" altLang="en-US" sz="1050" dirty="0" smtClean="0"/>
              <a:t>、创建一个“生成二维码”页面；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 smtClean="0"/>
              <a:t>2</a:t>
            </a:r>
            <a:r>
              <a:rPr lang="zh-CN" altLang="en-US" sz="1050" dirty="0" smtClean="0"/>
              <a:t>、填写基本信息；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 smtClean="0"/>
              <a:t>3</a:t>
            </a:r>
            <a:r>
              <a:rPr lang="zh-CN" altLang="en-US" sz="1050" dirty="0" smtClean="0"/>
              <a:t>、填写生成二维码信息。</a:t>
            </a:r>
            <a:endParaRPr lang="en-US" altLang="zh-CN" sz="105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20199"/>
            <a:ext cx="1445975" cy="18677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箭头 8"/>
          <p:cNvSpPr/>
          <p:nvPr/>
        </p:nvSpPr>
        <p:spPr>
          <a:xfrm>
            <a:off x="3888195" y="3546074"/>
            <a:ext cx="144016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8577" y="2524443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页面设置</a:t>
            </a:r>
            <a:endParaRPr lang="zh-CN" altLang="en-US" sz="1000" b="1" dirty="0"/>
          </a:p>
        </p:txBody>
      </p:sp>
      <p:sp>
        <p:nvSpPr>
          <p:cNvPr id="11" name="矩形 10"/>
          <p:cNvSpPr/>
          <p:nvPr/>
        </p:nvSpPr>
        <p:spPr>
          <a:xfrm>
            <a:off x="3973455" y="2524347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手机端效果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027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六、服务器配制案例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46" y="1130933"/>
            <a:ext cx="4095193" cy="129680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5576" y="843558"/>
            <a:ext cx="3312368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、扫码登记 </a:t>
            </a:r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创建管理扫码录入页面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324" y="1336996"/>
            <a:ext cx="38950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 smtClean="0"/>
              <a:t>1</a:t>
            </a:r>
            <a:r>
              <a:rPr lang="zh-CN" altLang="en-US" sz="1050" dirty="0" smtClean="0"/>
              <a:t>、创建一个“用户扫码信息”表格（如下图）；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 smtClean="0"/>
              <a:t>2</a:t>
            </a:r>
            <a:r>
              <a:rPr lang="zh-CN" altLang="en-US" sz="1050" dirty="0" smtClean="0"/>
              <a:t>、</a:t>
            </a:r>
            <a:r>
              <a:rPr lang="zh-CN" altLang="en-US" sz="1050" dirty="0" smtClean="0"/>
              <a:t>创建一个“扫码</a:t>
            </a:r>
            <a:r>
              <a:rPr lang="zh-CN" altLang="en-US" sz="1050" dirty="0" smtClean="0">
                <a:latin typeface="华文楷体"/>
                <a:ea typeface="华文楷体"/>
              </a:rPr>
              <a:t>→录入</a:t>
            </a:r>
            <a:r>
              <a:rPr lang="zh-CN" altLang="en-US" sz="1050" dirty="0" smtClean="0"/>
              <a:t>”页面；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/>
              <a:t>3</a:t>
            </a:r>
            <a:r>
              <a:rPr lang="zh-CN" altLang="en-US" sz="1050" dirty="0" smtClean="0"/>
              <a:t>、填写基本信息、二维码扫码信息、录入数据信息（见下图）。</a:t>
            </a:r>
            <a:endParaRPr lang="en-US" altLang="zh-CN" sz="1050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3341"/>
            <a:ext cx="3096344" cy="20140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763454"/>
            <a:ext cx="1523560" cy="20140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3341"/>
            <a:ext cx="1618727" cy="20140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63454"/>
            <a:ext cx="1591715" cy="201402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3941169" y="3596709"/>
            <a:ext cx="144016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61995" y="255747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页面设置</a:t>
            </a:r>
            <a:endParaRPr lang="zh-CN" altLang="en-US" sz="1000" b="1" dirty="0"/>
          </a:p>
        </p:txBody>
      </p:sp>
      <p:sp>
        <p:nvSpPr>
          <p:cNvPr id="13" name="矩形 12"/>
          <p:cNvSpPr/>
          <p:nvPr/>
        </p:nvSpPr>
        <p:spPr>
          <a:xfrm>
            <a:off x="4815595" y="938377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手机端效果</a:t>
            </a:r>
            <a:endParaRPr lang="zh-CN" altLang="en-US" sz="1000" b="1" dirty="0"/>
          </a:p>
        </p:txBody>
      </p:sp>
      <p:sp>
        <p:nvSpPr>
          <p:cNvPr id="14" name="矩形 13"/>
          <p:cNvSpPr/>
          <p:nvPr/>
        </p:nvSpPr>
        <p:spPr>
          <a:xfrm>
            <a:off x="651316" y="2537111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表格设置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0770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六、服务器配制案例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3384376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、扫码登记 </a:t>
            </a:r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服务器台后获取到的数据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" y="2355726"/>
            <a:ext cx="6445578" cy="24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96820" y="1385629"/>
            <a:ext cx="7790116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050" dirty="0" smtClean="0"/>
              <a:t>这是扫码后后台服务器获得的扫码录入信息，我们可以看到系统已自动将创建时间与创建用户写入了表格；</a:t>
            </a:r>
            <a:endParaRPr lang="en-US" altLang="zh-CN" sz="1050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050" dirty="0" smtClean="0"/>
              <a:t>可以通过右侧的“导出数据到</a:t>
            </a:r>
            <a:r>
              <a:rPr lang="en-US" altLang="zh-CN" sz="1050" dirty="0" smtClean="0"/>
              <a:t>Excel</a:t>
            </a:r>
            <a:r>
              <a:rPr lang="zh-CN" altLang="en-US" sz="1050" dirty="0" smtClean="0"/>
              <a:t>”将数据保存到本地进行其它处理；</a:t>
            </a:r>
            <a:endParaRPr lang="en-US" altLang="zh-CN" sz="1050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050" dirty="0" smtClean="0"/>
              <a:t>也可以能过“打印报表”来设计直接打印样式。</a:t>
            </a:r>
            <a:endParaRPr lang="en-US" altLang="zh-CN" sz="1050" dirty="0" smtClean="0"/>
          </a:p>
        </p:txBody>
      </p:sp>
    </p:spTree>
    <p:extLst>
      <p:ext uri="{BB962C8B-B14F-4D97-AF65-F5344CB8AC3E}">
        <p14:creationId xmlns:p14="http://schemas.microsoft.com/office/powerpoint/2010/main" val="30202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六、服务器配制案例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55576" y="843558"/>
            <a:ext cx="3312368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信息录入  </a:t>
            </a:r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-  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创建用信息录入页面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3565"/>
            <a:ext cx="3168352" cy="17613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88" y="2933564"/>
            <a:ext cx="2104730" cy="176138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28" y="2933564"/>
            <a:ext cx="2232248" cy="176138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42324" y="1336996"/>
            <a:ext cx="38950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 smtClean="0"/>
              <a:t>1</a:t>
            </a:r>
            <a:r>
              <a:rPr lang="zh-CN" altLang="en-US" sz="1050" dirty="0" smtClean="0"/>
              <a:t>、创建一个“员工表”表格（如下图）；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 smtClean="0"/>
              <a:t>2</a:t>
            </a:r>
            <a:r>
              <a:rPr lang="zh-CN" altLang="en-US" sz="1050" dirty="0" smtClean="0"/>
              <a:t>、</a:t>
            </a:r>
            <a:r>
              <a:rPr lang="zh-CN" altLang="en-US" sz="1050" dirty="0" smtClean="0"/>
              <a:t>创建一个“</a:t>
            </a:r>
            <a:r>
              <a:rPr lang="zh-CN" altLang="en-US" sz="1050" dirty="0"/>
              <a:t>录入</a:t>
            </a:r>
            <a:r>
              <a:rPr lang="zh-CN" altLang="en-US" sz="1050" dirty="0" smtClean="0"/>
              <a:t>”页面；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/>
              <a:t>3</a:t>
            </a:r>
            <a:r>
              <a:rPr lang="zh-CN" altLang="en-US" sz="1050" dirty="0" smtClean="0"/>
              <a:t>、填写基本信息、录入数据信息（见下图）。</a:t>
            </a:r>
            <a:endParaRPr lang="en-US" altLang="zh-CN" sz="1050" dirty="0" smtClean="0"/>
          </a:p>
        </p:txBody>
      </p:sp>
      <p:sp>
        <p:nvSpPr>
          <p:cNvPr id="10" name="矩形 9"/>
          <p:cNvSpPr/>
          <p:nvPr/>
        </p:nvSpPr>
        <p:spPr>
          <a:xfrm>
            <a:off x="686001" y="2725325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表格设置</a:t>
            </a:r>
            <a:endParaRPr lang="zh-CN" altLang="en-US" sz="1000" b="1" dirty="0"/>
          </a:p>
        </p:txBody>
      </p:sp>
      <p:sp>
        <p:nvSpPr>
          <p:cNvPr id="11" name="矩形 10"/>
          <p:cNvSpPr/>
          <p:nvPr/>
        </p:nvSpPr>
        <p:spPr>
          <a:xfrm>
            <a:off x="3911150" y="2716440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页面设置</a:t>
            </a:r>
            <a:endParaRPr lang="zh-CN" altLang="en-US" sz="10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31" y="976497"/>
            <a:ext cx="1114972" cy="17102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18" y="976497"/>
            <a:ext cx="1080120" cy="17102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2" y="976497"/>
            <a:ext cx="1171634" cy="170409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4898261" y="768576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手机端效果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860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六、服务器配制案例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2592288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、一个简单的二维码扫码录入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20706"/>
            <a:ext cx="2592288" cy="17832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76" y="3005277"/>
            <a:ext cx="1498050" cy="179520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91" y="3005277"/>
            <a:ext cx="1645865" cy="179520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04" y="3005277"/>
            <a:ext cx="1594495" cy="180758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64777" y="280970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表格设置</a:t>
            </a:r>
            <a:endParaRPr lang="zh-CN" altLang="en-US" sz="1000" b="1" dirty="0"/>
          </a:p>
        </p:txBody>
      </p:sp>
      <p:sp>
        <p:nvSpPr>
          <p:cNvPr id="9" name="矩形 8"/>
          <p:cNvSpPr/>
          <p:nvPr/>
        </p:nvSpPr>
        <p:spPr>
          <a:xfrm>
            <a:off x="3812569" y="2787774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页面设置</a:t>
            </a:r>
            <a:endParaRPr lang="zh-CN" altLang="en-US" sz="1000" b="1" dirty="0"/>
          </a:p>
        </p:txBody>
      </p:sp>
      <p:sp>
        <p:nvSpPr>
          <p:cNvPr id="10" name="矩形 9"/>
          <p:cNvSpPr/>
          <p:nvPr/>
        </p:nvSpPr>
        <p:spPr>
          <a:xfrm>
            <a:off x="742324" y="1370126"/>
            <a:ext cx="38950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 smtClean="0"/>
              <a:t>1</a:t>
            </a:r>
            <a:r>
              <a:rPr lang="zh-CN" altLang="en-US" sz="1050" dirty="0" smtClean="0"/>
              <a:t>、创建一个“二维码收集”表格（如下图）；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 smtClean="0"/>
              <a:t>2</a:t>
            </a:r>
            <a:r>
              <a:rPr lang="zh-CN" altLang="en-US" sz="1050" dirty="0" smtClean="0"/>
              <a:t>、</a:t>
            </a:r>
            <a:r>
              <a:rPr lang="zh-CN" altLang="en-US" sz="1050" dirty="0" smtClean="0"/>
              <a:t>创建一个“扫码</a:t>
            </a:r>
            <a:r>
              <a:rPr lang="zh-CN" altLang="en-US" sz="1050" dirty="0" smtClean="0">
                <a:latin typeface="华文楷体"/>
                <a:ea typeface="华文楷体"/>
              </a:rPr>
              <a:t>→</a:t>
            </a:r>
            <a:r>
              <a:rPr lang="zh-CN" altLang="en-US" sz="1050" dirty="0"/>
              <a:t>录入</a:t>
            </a:r>
            <a:r>
              <a:rPr lang="zh-CN" altLang="en-US" sz="1050" dirty="0" smtClean="0"/>
              <a:t>”页面；</a:t>
            </a:r>
            <a:endParaRPr lang="en-US" altLang="zh-CN" sz="1050" dirty="0" smtClean="0"/>
          </a:p>
          <a:p>
            <a:pPr>
              <a:lnSpc>
                <a:spcPct val="200000"/>
              </a:lnSpc>
            </a:pPr>
            <a:r>
              <a:rPr lang="en-US" altLang="zh-CN" sz="1050" dirty="0"/>
              <a:t>3</a:t>
            </a:r>
            <a:r>
              <a:rPr lang="zh-CN" altLang="en-US" sz="1050" dirty="0" smtClean="0"/>
              <a:t>、填写基本信息、录入数据信息（见下图）。</a:t>
            </a:r>
            <a:endParaRPr lang="en-US" altLang="zh-CN" sz="1050" dirty="0" smtClean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80" y="1049496"/>
            <a:ext cx="1170101" cy="17382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71" y="1049496"/>
            <a:ext cx="1072804" cy="17382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9" y="1051343"/>
            <a:ext cx="1161917" cy="17364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3" y="1051343"/>
            <a:ext cx="1120753" cy="17364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995936" y="843558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 smtClean="0"/>
              <a:t>手机端效果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1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07503" y="1059582"/>
            <a:ext cx="8948393" cy="901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 smtClean="0">
                <a:solidFill>
                  <a:schemeClr val="bg1"/>
                </a:solidFill>
                <a:latin typeface="Chiller" pitchFamily="82" charset="0"/>
              </a:rPr>
              <a:t>MIS</a:t>
            </a:r>
            <a:endParaRPr lang="zh-CN" altLang="en-US" sz="54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0" y="1995686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谢谢观看，如果你还有不明白的地方或好的建议，也可以通过下列联系方式与我们交流！</a:t>
            </a:r>
            <a:endParaRPr lang="zh-CN" altLang="en-US" sz="14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3563888" y="2283718"/>
            <a:ext cx="201622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900" b="1" dirty="0" smtClean="0">
                <a:solidFill>
                  <a:schemeClr val="bg1"/>
                </a:solidFill>
                <a:latin typeface="+mn-ea"/>
              </a:rPr>
              <a:t>电话</a:t>
            </a:r>
            <a:endParaRPr lang="en-US" altLang="zh-CN" sz="900" b="1" dirty="0" smtClean="0">
              <a:solidFill>
                <a:schemeClr val="bg1"/>
              </a:solidFill>
              <a:latin typeface="+mn-e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18988581825</a:t>
            </a:r>
            <a:endParaRPr lang="en-US" altLang="zh-CN" sz="900" dirty="0">
              <a:solidFill>
                <a:schemeClr val="bg1"/>
              </a:solidFill>
              <a:latin typeface="+mn-e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CN" sz="900" b="1" dirty="0" smtClean="0">
                <a:solidFill>
                  <a:schemeClr val="bg1"/>
                </a:solidFill>
                <a:latin typeface="+mn-ea"/>
              </a:rPr>
              <a:t>Email</a:t>
            </a:r>
            <a:endParaRPr lang="en-US" altLang="zh-CN" sz="900" b="1" dirty="0">
              <a:solidFill>
                <a:schemeClr val="bg1"/>
              </a:solidFill>
              <a:latin typeface="+mn-e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Jun@npstion.com</a:t>
            </a:r>
          </a:p>
          <a:p>
            <a:pPr marL="0" indent="0" algn="ctr">
              <a:buFont typeface="Arial" pitchFamily="34" charset="0"/>
              <a:buNone/>
            </a:pPr>
            <a:r>
              <a:rPr lang="zh-CN" altLang="en-US" sz="900" b="1" dirty="0">
                <a:solidFill>
                  <a:schemeClr val="bg1"/>
                </a:solidFill>
                <a:latin typeface="+mn-ea"/>
              </a:rPr>
              <a:t>微</a:t>
            </a:r>
            <a:r>
              <a:rPr lang="zh-CN" altLang="en-US" sz="900" b="1" dirty="0" smtClean="0">
                <a:solidFill>
                  <a:schemeClr val="bg1"/>
                </a:solidFill>
                <a:latin typeface="+mn-ea"/>
              </a:rPr>
              <a:t>信</a:t>
            </a:r>
            <a:endParaRPr lang="en-US" altLang="zh-CN" sz="900" b="1" dirty="0" smtClean="0">
              <a:solidFill>
                <a:schemeClr val="bg1"/>
              </a:solidFill>
              <a:latin typeface="+mn-ea"/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zh-CN" sz="900" dirty="0" smtClean="0">
              <a:solidFill>
                <a:schemeClr val="bg1"/>
              </a:solidFill>
              <a:latin typeface="+mn-e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00</a:t>
            </a:r>
            <a:endParaRPr lang="zh-CN" altLang="en-US" sz="9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698" name="Picture 2" descr="C:\Users\Administrator\Desktop\Mis\assets\img\Junw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4" y="3147814"/>
            <a:ext cx="729630" cy="7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4876586"/>
            <a:ext cx="9180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/>
                </a:solidFill>
              </a:rPr>
              <a:t>中山市万轩网络科技有限公司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>
                <a:cs typeface="Malgun Gothic Semilight" pitchFamily="34" charset="-122"/>
              </a:rPr>
              <a:t>MIS</a:t>
            </a:r>
            <a:r>
              <a:rPr lang="zh-CN" altLang="en-US" dirty="0" smtClean="0"/>
              <a:t>服务器安装简介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70434" y="1071374"/>
            <a:ext cx="393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服务器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(Mobile Information Service)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0434" y="144244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产品定位：简单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易用，无代码快速搭建移动互联网应用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小程序，一站式部署，所见即所得的表单输入设计，二维码扫码录入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查询，智能化报表设计，让移动数字化应用触手可及。</a:t>
            </a:r>
          </a:p>
        </p:txBody>
      </p:sp>
      <p:sp>
        <p:nvSpPr>
          <p:cNvPr id="5" name="矩形 4"/>
          <p:cNvSpPr/>
          <p:nvPr/>
        </p:nvSpPr>
        <p:spPr>
          <a:xfrm>
            <a:off x="2915816" y="2586417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您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可以通过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服务器轻松、快捷的搭建一个网页端小程序与一个微信小程序。程序数据可通过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服务器导入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表格，也可以通过小程序用户自行录入。服务器端提供了多种功能应用模板，可通过简单的配制，完成小程序建设，同时我们也提供了强大的报表开发工具与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SQL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数据查询服务。</a:t>
            </a:r>
          </a:p>
        </p:txBody>
      </p:sp>
      <p:pic>
        <p:nvPicPr>
          <p:cNvPr id="3074" name="Picture 2" descr="C:\Users\Administrator\Desktop\Mis\assets\img\fe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4" y="2355726"/>
            <a:ext cx="1921516" cy="14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>
                <a:cs typeface="Malgun Gothic Semilight" pitchFamily="34" charset="-122"/>
              </a:rPr>
              <a:t>MIS</a:t>
            </a:r>
            <a:r>
              <a:rPr lang="zh-CN" altLang="en-US" dirty="0" smtClean="0"/>
              <a:t>服务器安装简介</a:t>
            </a:r>
            <a:endParaRPr lang="zh-CN" altLang="en-US" sz="1800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65618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服务器下载与安装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347614"/>
            <a:ext cx="1297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官网下载地址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1763688" y="1347614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0E5A80"/>
                </a:solidFill>
                <a:hlinkClick r:id="rId2"/>
              </a:rPr>
              <a:t>wx-mis.com</a:t>
            </a:r>
            <a:endParaRPr lang="zh-CN" altLang="en-US" sz="1200" dirty="0">
              <a:solidFill>
                <a:srgbClr val="0E5A8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78481"/>
            <a:ext cx="4451577" cy="266429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683568" y="1790249"/>
            <a:ext cx="2828031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>
                <a:latin typeface="+mn-ea"/>
              </a:rPr>
              <a:t>安装说明</a:t>
            </a:r>
            <a:endParaRPr lang="en-US" altLang="zh-CN" sz="11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latin typeface="+mn-ea"/>
              </a:rPr>
              <a:t>请</a:t>
            </a:r>
            <a:r>
              <a:rPr lang="zh-CN" altLang="en-US" sz="1100" dirty="0">
                <a:latin typeface="+mn-ea"/>
              </a:rPr>
              <a:t>在装有</a:t>
            </a:r>
            <a:r>
              <a:rPr lang="en-US" altLang="zh-CN" sz="1100" dirty="0">
                <a:latin typeface="+mn-ea"/>
              </a:rPr>
              <a:t>Windows</a:t>
            </a:r>
            <a:r>
              <a:rPr lang="zh-CN" altLang="en-US" sz="1100" dirty="0">
                <a:latin typeface="+mn-ea"/>
              </a:rPr>
              <a:t>系统的电脑上下载安装</a:t>
            </a:r>
            <a:r>
              <a:rPr lang="en-US" altLang="zh-CN" sz="1100" dirty="0">
                <a:latin typeface="+mn-ea"/>
              </a:rPr>
              <a:t>MIS</a:t>
            </a:r>
            <a:r>
              <a:rPr lang="zh-CN" altLang="en-US" sz="1100" dirty="0">
                <a:latin typeface="+mn-ea"/>
              </a:rPr>
              <a:t>服务器，支持的系统版本有</a:t>
            </a:r>
            <a:r>
              <a:rPr lang="en-US" altLang="zh-CN" sz="1100" dirty="0">
                <a:latin typeface="+mn-ea"/>
              </a:rPr>
              <a:t>Windows7/8/10/11</a:t>
            </a:r>
            <a:r>
              <a:rPr lang="zh-CN" altLang="en-US" sz="1100" dirty="0">
                <a:latin typeface="+mn-ea"/>
              </a:rPr>
              <a:t>，支持</a:t>
            </a:r>
            <a:r>
              <a:rPr lang="en-US" altLang="zh-CN" sz="1100" dirty="0">
                <a:latin typeface="+mn-ea"/>
              </a:rPr>
              <a:t>32</a:t>
            </a:r>
            <a:r>
              <a:rPr lang="zh-CN" altLang="en-US" sz="1100" dirty="0">
                <a:latin typeface="+mn-ea"/>
              </a:rPr>
              <a:t>位</a:t>
            </a:r>
            <a:r>
              <a:rPr lang="en-US" altLang="zh-CN" sz="1100" dirty="0">
                <a:latin typeface="+mn-ea"/>
              </a:rPr>
              <a:t>/64</a:t>
            </a:r>
            <a:r>
              <a:rPr lang="zh-CN" altLang="en-US" sz="1100" dirty="0">
                <a:latin typeface="+mn-ea"/>
              </a:rPr>
              <a:t>位系统。下载后需要解压安装包到本地目录，然后启动</a:t>
            </a:r>
            <a:r>
              <a:rPr lang="en-US" altLang="zh-CN" sz="1100" dirty="0">
                <a:latin typeface="+mn-ea"/>
              </a:rPr>
              <a:t>NPS.exe</a:t>
            </a:r>
            <a:r>
              <a:rPr lang="zh-CN" altLang="en-US" sz="1100" dirty="0">
                <a:latin typeface="+mn-ea"/>
              </a:rPr>
              <a:t>进行安装包升级，整个过程大约</a:t>
            </a:r>
            <a:r>
              <a:rPr lang="en-US" altLang="zh-CN" sz="1100" dirty="0">
                <a:latin typeface="+mn-ea"/>
              </a:rPr>
              <a:t>1~2</a:t>
            </a:r>
            <a:r>
              <a:rPr lang="zh-CN" altLang="en-US" sz="1100" dirty="0">
                <a:latin typeface="+mn-ea"/>
              </a:rPr>
              <a:t>分钟。</a:t>
            </a:r>
          </a:p>
        </p:txBody>
      </p:sp>
    </p:spTree>
    <p:extLst>
      <p:ext uri="{BB962C8B-B14F-4D97-AF65-F5344CB8AC3E}">
        <p14:creationId xmlns:p14="http://schemas.microsoft.com/office/powerpoint/2010/main" val="32424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>
                <a:cs typeface="Malgun Gothic Semilight" pitchFamily="34" charset="-122"/>
              </a:rPr>
              <a:t>MIS</a:t>
            </a:r>
            <a:r>
              <a:rPr lang="zh-CN" altLang="en-US" dirty="0" smtClean="0"/>
              <a:t>服务器安装简介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165618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新用户注册登录 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33832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服务器安装成功后，会自动进入用户登录窗口，新用户请先注册帐号再登录（用户名必需是英文）。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20702"/>
            <a:ext cx="2216681" cy="126739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95686"/>
            <a:ext cx="2480945" cy="231742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4"/>
          <p:cNvSpPr/>
          <p:nvPr/>
        </p:nvSpPr>
        <p:spPr>
          <a:xfrm>
            <a:off x="3923928" y="2969518"/>
            <a:ext cx="603002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0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>
                <a:cs typeface="Malgun Gothic Semilight" pitchFamily="34" charset="-122"/>
              </a:rPr>
              <a:t>MIS</a:t>
            </a:r>
            <a:r>
              <a:rPr lang="zh-CN" altLang="en-US" dirty="0" smtClean="0"/>
              <a:t>服务器安装简介</a:t>
            </a:r>
            <a:endParaRPr lang="zh-CN" altLang="en-US" dirty="0"/>
          </a:p>
        </p:txBody>
      </p:sp>
      <p:sp>
        <p:nvSpPr>
          <p:cNvPr id="3" name="文本框 3"/>
          <p:cNvSpPr txBox="1"/>
          <p:nvPr/>
        </p:nvSpPr>
        <p:spPr>
          <a:xfrm>
            <a:off x="755576" y="843558"/>
            <a:ext cx="201622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初次使用进行页面设置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91630"/>
            <a:ext cx="4321860" cy="273630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55576" y="1419622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初次使用需要先进行系统页面设置（注意每次设置完成后要按保存）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、网站设置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、主页设置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登录页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设置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然后再返回网站页启动站点，启动成功后右下角会出现两个手机端扫码登录入口，建议使用小程入口进行登录 （方便下次使用时可直接通过微信小程启动）。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二、服务器功能介绍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23" y="1347613"/>
            <a:ext cx="3664557" cy="29112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755576" y="843558"/>
            <a:ext cx="2016224" cy="30777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网站页面功能与设置</a:t>
            </a:r>
            <a:endParaRPr lang="zh-CN" altLang="en-US" sz="1400" dirty="0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31" y="1347612"/>
            <a:ext cx="1538028" cy="29112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3931779" y="1851670"/>
            <a:ext cx="2304256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83568" y="1347613"/>
            <a:ext cx="27778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/>
              <a:t>站点名称</a:t>
            </a:r>
            <a:r>
              <a:rPr lang="zh-CN" altLang="en-US" sz="1100" dirty="0" smtClean="0"/>
              <a:t>：显示在手机状态栏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站点</a:t>
            </a:r>
            <a:r>
              <a:rPr lang="en-US" altLang="zh-CN" sz="1100" b="1" dirty="0" smtClean="0"/>
              <a:t>LOGO</a:t>
            </a:r>
            <a:r>
              <a:rPr lang="zh-CN" altLang="en-US" sz="1100" dirty="0" smtClean="0"/>
              <a:t>：显示在主页的图标处（请使用网络</a:t>
            </a:r>
            <a:r>
              <a:rPr lang="en-US" altLang="zh-CN" sz="1100" dirty="0" smtClean="0"/>
              <a:t>URL</a:t>
            </a:r>
            <a:r>
              <a:rPr lang="zh-CN" altLang="en-US" sz="1100" dirty="0" smtClean="0"/>
              <a:t>地址，可以百度搜索一个图片，右击复制连接地址到这里）。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 smtClean="0"/>
              <a:t>启动站点</a:t>
            </a:r>
            <a:r>
              <a:rPr lang="zh-CN" altLang="en-US" sz="1100" dirty="0" smtClean="0"/>
              <a:t>：新创建站点，需要启动后右下角才会显示登录二维码。</a:t>
            </a:r>
            <a:endParaRPr lang="en-US" altLang="zh-CN" sz="1100" dirty="0" smtClean="0"/>
          </a:p>
          <a:p>
            <a:pPr>
              <a:lnSpc>
                <a:spcPct val="150000"/>
              </a:lnSpc>
            </a:pPr>
            <a:endParaRPr lang="en-US" altLang="zh-CN" sz="1100" dirty="0" smtClean="0"/>
          </a:p>
          <a:p>
            <a:pPr>
              <a:lnSpc>
                <a:spcPct val="150000"/>
              </a:lnSpc>
            </a:pPr>
            <a:r>
              <a:rPr lang="zh-CN" altLang="en-US" sz="1100" b="1" dirty="0"/>
              <a:t>续</a:t>
            </a:r>
            <a:r>
              <a:rPr lang="zh-CN" altLang="en-US" sz="1100" b="1" dirty="0" smtClean="0"/>
              <a:t>费</a:t>
            </a:r>
            <a:r>
              <a:rPr lang="zh-CN" altLang="en-US" sz="1100" dirty="0" smtClean="0"/>
              <a:t>：新用户默认有</a:t>
            </a:r>
            <a:r>
              <a:rPr lang="en-US" altLang="zh-CN" sz="1100" dirty="0" smtClean="0"/>
              <a:t>2</a:t>
            </a:r>
            <a:r>
              <a:rPr lang="zh-CN" altLang="en-US" sz="1100" dirty="0" smtClean="0"/>
              <a:t>天的试用期，试用期结束后需要通过这里进行续费（只支持微信支付，其它方式请与我们取得联系）。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09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accent5">
                <a:lumMod val="7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3028</Words>
  <Application>Microsoft Office PowerPoint</Application>
  <PresentationFormat>全屏显示(16:9)</PresentationFormat>
  <Paragraphs>240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主题​​</vt:lpstr>
      <vt:lpstr>MIS</vt:lpstr>
      <vt:lpstr>PowerPoint 演示文稿</vt:lpstr>
      <vt:lpstr>一、MIS服务器安装简介</vt:lpstr>
      <vt:lpstr>一、MIS服务器安装简介</vt:lpstr>
      <vt:lpstr>一、MIS服务器安装简介</vt:lpstr>
      <vt:lpstr>一、MIS服务器安装简介</vt:lpstr>
      <vt:lpstr>一、MIS服务器安装简介</vt:lpstr>
      <vt:lpstr>二、服务器功能介绍</vt:lpstr>
      <vt:lpstr>二、服务器功能介绍</vt:lpstr>
      <vt:lpstr>二、服务器功能介绍</vt:lpstr>
      <vt:lpstr>二、服务器功能介绍</vt:lpstr>
      <vt:lpstr>二、服务器功能介绍</vt:lpstr>
      <vt:lpstr>二、服务器功能介绍</vt:lpstr>
      <vt:lpstr>二、服务器功能介绍</vt:lpstr>
      <vt:lpstr>三、功能页面配制</vt:lpstr>
      <vt:lpstr>三、功能页面配制</vt:lpstr>
      <vt:lpstr>三、功能页面配制</vt:lpstr>
      <vt:lpstr>三、功能页面配制</vt:lpstr>
      <vt:lpstr>三、功能页面配制</vt:lpstr>
      <vt:lpstr>三、功能页面配制</vt:lpstr>
      <vt:lpstr>三、功能页面配制</vt:lpstr>
      <vt:lpstr>三、功能页面配制</vt:lpstr>
      <vt:lpstr>四、自定义报表设计</vt:lpstr>
      <vt:lpstr>四、自定义报表设计</vt:lpstr>
      <vt:lpstr>四、自定义报表设计</vt:lpstr>
      <vt:lpstr>四、自定义报表设计</vt:lpstr>
      <vt:lpstr>五、自定义SQL数据查询</vt:lpstr>
      <vt:lpstr>五、自定义SQL数据查询</vt:lpstr>
      <vt:lpstr>五、自定义SQL数据查询</vt:lpstr>
      <vt:lpstr>六、服务器配制案例</vt:lpstr>
      <vt:lpstr>六、服务器配制案例</vt:lpstr>
      <vt:lpstr>六、服务器配制案例</vt:lpstr>
      <vt:lpstr>六、服务器配制案例</vt:lpstr>
      <vt:lpstr>六、服务器配制案例</vt:lpstr>
      <vt:lpstr>六、服务器配制案例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</cp:revision>
  <dcterms:created xsi:type="dcterms:W3CDTF">2022-11-16T15:43:55Z</dcterms:created>
  <dcterms:modified xsi:type="dcterms:W3CDTF">2022-11-18T06:48:12Z</dcterms:modified>
</cp:coreProperties>
</file>